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pen Sans" panose="020F050202020403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921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0738"/>
            <a:ext cx="7556421" cy="2480310"/>
          </a:xfrm>
          <a:prstGeom prst="rect">
            <a:avLst/>
          </a:prstGeom>
          <a:noFill/>
          <a:ln/>
        </p:spPr>
        <p:txBody>
          <a:bodyPr wrap="square" lIns="0" tIns="0" rIns="0" bIns="0" rtlCol="0" anchor="t"/>
          <a:lstStyle/>
          <a:p>
            <a:pPr marL="0" indent="0" algn="l">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Copyrights and Patents: Protecting Creativity and Innovation</a:t>
            </a:r>
            <a:endParaRPr lang="en-US" sz="3900" dirty="0"/>
          </a:p>
        </p:txBody>
      </p:sp>
      <p:sp>
        <p:nvSpPr>
          <p:cNvPr id="4" name="Text 1"/>
          <p:cNvSpPr/>
          <p:nvPr/>
        </p:nvSpPr>
        <p:spPr>
          <a:xfrm>
            <a:off x="793790" y="4868704"/>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Discover how intellectual property rights safeguard the fruits of human ingenuity, from groundbreaking inventions to artistic masterpieces. This presentation explores the essential frameworks that protect creators and drive progress in our modern world.</a:t>
            </a:r>
            <a:endParaRPr lang="en-US" sz="1550" dirty="0"/>
          </a:p>
        </p:txBody>
      </p:sp>
      <p:sp>
        <p:nvSpPr>
          <p:cNvPr id="6" name="TextBox 5">
            <a:extLst>
              <a:ext uri="{FF2B5EF4-FFF2-40B4-BE49-F238E27FC236}">
                <a16:creationId xmlns:a16="http://schemas.microsoft.com/office/drawing/2014/main" id="{0D19EA9E-17CC-55FB-6375-B85DA610D695}"/>
              </a:ext>
            </a:extLst>
          </p:cNvPr>
          <p:cNvSpPr txBox="1"/>
          <p:nvPr/>
        </p:nvSpPr>
        <p:spPr>
          <a:xfrm>
            <a:off x="3657600" y="3930134"/>
            <a:ext cx="7315200" cy="369332"/>
          </a:xfrm>
          <a:prstGeom prst="rect">
            <a:avLst/>
          </a:prstGeom>
          <a:noFill/>
        </p:spPr>
        <p:txBody>
          <a:bodyPr wrap="square">
            <a:spAutoFit/>
          </a:bodyPr>
          <a:lstStyle/>
          <a:p>
            <a:r>
              <a:rPr lang="en-IN" b="0" dirty="0">
                <a:effectLst/>
              </a:rPr>
              <a:t> </a:t>
            </a:r>
            <a:endParaRPr lang="en-IN" dirty="0"/>
          </a:p>
        </p:txBody>
      </p:sp>
      <p:sp>
        <p:nvSpPr>
          <p:cNvPr id="8" name="TextBox 7">
            <a:extLst>
              <a:ext uri="{FF2B5EF4-FFF2-40B4-BE49-F238E27FC236}">
                <a16:creationId xmlns:a16="http://schemas.microsoft.com/office/drawing/2014/main" id="{EBFD4096-EF6B-FF31-F10C-004581B65264}"/>
              </a:ext>
            </a:extLst>
          </p:cNvPr>
          <p:cNvSpPr txBox="1"/>
          <p:nvPr/>
        </p:nvSpPr>
        <p:spPr>
          <a:xfrm>
            <a:off x="3657600" y="3930134"/>
            <a:ext cx="7315200" cy="369332"/>
          </a:xfrm>
          <a:prstGeom prst="rect">
            <a:avLst/>
          </a:prstGeom>
          <a:noFill/>
        </p:spPr>
        <p:txBody>
          <a:bodyPr wrap="square">
            <a:spAutoFit/>
          </a:bodyPr>
          <a:lstStyle/>
          <a:p>
            <a:r>
              <a:rPr lang="en-IN" b="0" dirty="0">
                <a:effectLst/>
              </a:rPr>
              <a:t> </a:t>
            </a:r>
            <a:endParaRPr lang="en-IN" dirty="0"/>
          </a:p>
        </p:txBody>
      </p:sp>
      <p:sp>
        <p:nvSpPr>
          <p:cNvPr id="10" name="TextBox 9">
            <a:extLst>
              <a:ext uri="{FF2B5EF4-FFF2-40B4-BE49-F238E27FC236}">
                <a16:creationId xmlns:a16="http://schemas.microsoft.com/office/drawing/2014/main" id="{14E96B56-7082-0C76-3ACD-1197274922FC}"/>
              </a:ext>
            </a:extLst>
          </p:cNvPr>
          <p:cNvSpPr txBox="1"/>
          <p:nvPr/>
        </p:nvSpPr>
        <p:spPr>
          <a:xfrm>
            <a:off x="3657600" y="3930134"/>
            <a:ext cx="7315200" cy="369332"/>
          </a:xfrm>
          <a:prstGeom prst="rect">
            <a:avLst/>
          </a:prstGeom>
          <a:noFill/>
        </p:spPr>
        <p:txBody>
          <a:bodyPr wrap="square">
            <a:spAutoFit/>
          </a:bodyPr>
          <a:lstStyle/>
          <a:p>
            <a:r>
              <a:rPr lang="en-IN" b="0" dirty="0">
                <a:effectLst/>
              </a:rPr>
              <a:t> </a:t>
            </a:r>
            <a:endParaRPr lang="en-IN" dirty="0"/>
          </a:p>
        </p:txBody>
      </p:sp>
      <p:sp>
        <p:nvSpPr>
          <p:cNvPr id="12" name="TextBox 11">
            <a:extLst>
              <a:ext uri="{FF2B5EF4-FFF2-40B4-BE49-F238E27FC236}">
                <a16:creationId xmlns:a16="http://schemas.microsoft.com/office/drawing/2014/main" id="{56D2D723-CB8D-D8DF-19F9-2EBA09737C94}"/>
              </a:ext>
            </a:extLst>
          </p:cNvPr>
          <p:cNvSpPr txBox="1"/>
          <p:nvPr/>
        </p:nvSpPr>
        <p:spPr>
          <a:xfrm>
            <a:off x="3657600" y="3930134"/>
            <a:ext cx="7315200" cy="369332"/>
          </a:xfrm>
          <a:prstGeom prst="rect">
            <a:avLst/>
          </a:prstGeom>
          <a:noFill/>
        </p:spPr>
        <p:txBody>
          <a:bodyPr wrap="square">
            <a:spAutoFit/>
          </a:bodyPr>
          <a:lstStyle/>
          <a:p>
            <a:r>
              <a:rPr lang="en-IN" b="0" dirty="0">
                <a:effectLst/>
              </a:rPr>
              <a:t> </a:t>
            </a:r>
            <a:endParaRPr lang="en-IN" dirty="0"/>
          </a:p>
        </p:txBody>
      </p:sp>
      <p:sp>
        <p:nvSpPr>
          <p:cNvPr id="14" name="TextBox 13">
            <a:extLst>
              <a:ext uri="{FF2B5EF4-FFF2-40B4-BE49-F238E27FC236}">
                <a16:creationId xmlns:a16="http://schemas.microsoft.com/office/drawing/2014/main" id="{A5D89E39-2CAF-EE40-D573-59FA4B2E90C3}"/>
              </a:ext>
            </a:extLst>
          </p:cNvPr>
          <p:cNvSpPr txBox="1"/>
          <p:nvPr/>
        </p:nvSpPr>
        <p:spPr>
          <a:xfrm>
            <a:off x="3657600" y="3930134"/>
            <a:ext cx="7315200" cy="369332"/>
          </a:xfrm>
          <a:prstGeom prst="rect">
            <a:avLst/>
          </a:prstGeom>
          <a:noFill/>
        </p:spPr>
        <p:txBody>
          <a:bodyPr wrap="square">
            <a:spAutoFit/>
          </a:bodyPr>
          <a:lstStyle/>
          <a:p>
            <a:r>
              <a:rPr lang="en-IN" b="0" dirty="0">
                <a:effectLst/>
              </a:rPr>
              <a:t> </a:t>
            </a:r>
            <a:endParaRPr lang="en-IN" dirty="0"/>
          </a:p>
        </p:txBody>
      </p:sp>
      <p:sp>
        <p:nvSpPr>
          <p:cNvPr id="16" name="TextBox 15">
            <a:extLst>
              <a:ext uri="{FF2B5EF4-FFF2-40B4-BE49-F238E27FC236}">
                <a16:creationId xmlns:a16="http://schemas.microsoft.com/office/drawing/2014/main" id="{CA10B125-7772-97E2-F04D-4E76CB40730C}"/>
              </a:ext>
            </a:extLst>
          </p:cNvPr>
          <p:cNvSpPr txBox="1"/>
          <p:nvPr/>
        </p:nvSpPr>
        <p:spPr>
          <a:xfrm>
            <a:off x="3657600" y="3930134"/>
            <a:ext cx="7315200" cy="369332"/>
          </a:xfrm>
          <a:prstGeom prst="rect">
            <a:avLst/>
          </a:prstGeom>
          <a:noFill/>
        </p:spPr>
        <p:txBody>
          <a:bodyPr wrap="square">
            <a:spAutoFit/>
          </a:bodyPr>
          <a:lstStyle/>
          <a:p>
            <a:r>
              <a:rPr lang="en-IN" b="0" dirty="0">
                <a:effectLst/>
              </a:rPr>
              <a:t> </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9605" y="446603"/>
            <a:ext cx="9325213" cy="507444"/>
          </a:xfrm>
          <a:prstGeom prst="rect">
            <a:avLst/>
          </a:prstGeom>
          <a:noFill/>
          <a:ln/>
        </p:spPr>
        <p:txBody>
          <a:bodyPr wrap="none" lIns="0" tIns="0" rIns="0" bIns="0" rtlCol="0" anchor="t"/>
          <a:lstStyle/>
          <a:p>
            <a:pPr marL="0" indent="0" algn="l">
              <a:lnSpc>
                <a:spcPts val="3950"/>
              </a:lnSpc>
              <a:buNone/>
            </a:pPr>
            <a:r>
              <a:rPr lang="en-US" sz="3150" b="1" dirty="0">
                <a:solidFill>
                  <a:srgbClr val="333F70"/>
                </a:solidFill>
                <a:latin typeface="Unbounded Bold" pitchFamily="34" charset="0"/>
                <a:ea typeface="Unbounded Bold" pitchFamily="34" charset="-122"/>
                <a:cs typeface="Unbounded Bold" pitchFamily="34" charset="-120"/>
              </a:rPr>
              <a:t>Why Copyrights and Patents Matter</a:t>
            </a:r>
            <a:endParaRPr lang="en-US" sz="3150" dirty="0"/>
          </a:p>
        </p:txBody>
      </p:sp>
      <p:sp>
        <p:nvSpPr>
          <p:cNvPr id="3" name="Text 1"/>
          <p:cNvSpPr/>
          <p:nvPr/>
        </p:nvSpPr>
        <p:spPr>
          <a:xfrm>
            <a:off x="649605" y="1278850"/>
            <a:ext cx="13331190" cy="519589"/>
          </a:xfrm>
          <a:prstGeom prst="rect">
            <a:avLst/>
          </a:prstGeom>
          <a:noFill/>
          <a:ln/>
        </p:spPr>
        <p:txBody>
          <a:bodyPr wrap="square" lIns="0" tIns="0" rIns="0" bIns="0" rtlCol="0" anchor="t"/>
          <a:lstStyle/>
          <a:p>
            <a:pPr marL="0" indent="0" algn="l">
              <a:lnSpc>
                <a:spcPts val="2000"/>
              </a:lnSpc>
              <a:buNone/>
            </a:pPr>
            <a:r>
              <a:rPr lang="en-US" sz="1250" dirty="0">
                <a:solidFill>
                  <a:srgbClr val="333F70"/>
                </a:solidFill>
                <a:latin typeface="Open Sans" pitchFamily="34" charset="0"/>
                <a:ea typeface="Open Sans" pitchFamily="34" charset="-122"/>
                <a:cs typeface="Open Sans" pitchFamily="34" charset="-120"/>
              </a:rPr>
              <a:t>Intellectual property rights form the bedrock of our innovation economy and cultural landscape. They create a delicate but essential balance between protecting individual creators and enriching the public domain. Understanding these rights isn't merely academic—it's fundamental to participating in today's knowledge-based society.</a:t>
            </a:r>
            <a:endParaRPr lang="en-US" sz="1250" dirty="0"/>
          </a:p>
        </p:txBody>
      </p:sp>
      <p:sp>
        <p:nvSpPr>
          <p:cNvPr id="4" name="Shape 2"/>
          <p:cNvSpPr/>
          <p:nvPr/>
        </p:nvSpPr>
        <p:spPr>
          <a:xfrm>
            <a:off x="649605" y="1981081"/>
            <a:ext cx="6584394" cy="1470541"/>
          </a:xfrm>
          <a:prstGeom prst="roundRect">
            <a:avLst>
              <a:gd name="adj" fmla="val 26507"/>
            </a:avLst>
          </a:prstGeom>
          <a:solidFill>
            <a:srgbClr val="D6F5EE"/>
          </a:solidFill>
          <a:ln w="7620">
            <a:solidFill>
              <a:srgbClr val="BCDBD4"/>
            </a:solidFill>
            <a:prstDash val="solid"/>
          </a:ln>
        </p:spPr>
        <p:txBody>
          <a:bodyPr/>
          <a:lstStyle/>
          <a:p>
            <a:endParaRPr lang="en-US"/>
          </a:p>
        </p:txBody>
      </p:sp>
      <p:sp>
        <p:nvSpPr>
          <p:cNvPr id="5" name="Text 3"/>
          <p:cNvSpPr/>
          <p:nvPr/>
        </p:nvSpPr>
        <p:spPr>
          <a:xfrm>
            <a:off x="819626" y="2151102"/>
            <a:ext cx="3055501" cy="253722"/>
          </a:xfrm>
          <a:prstGeom prst="rect">
            <a:avLst/>
          </a:prstGeom>
          <a:noFill/>
          <a:ln/>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Incentivising Innovation</a:t>
            </a:r>
            <a:endParaRPr lang="en-US" sz="1550" dirty="0"/>
          </a:p>
        </p:txBody>
      </p:sp>
      <p:sp>
        <p:nvSpPr>
          <p:cNvPr id="6" name="Text 4"/>
          <p:cNvSpPr/>
          <p:nvPr/>
        </p:nvSpPr>
        <p:spPr>
          <a:xfrm>
            <a:off x="819626" y="2502218"/>
            <a:ext cx="6244352" cy="779383"/>
          </a:xfrm>
          <a:prstGeom prst="rect">
            <a:avLst/>
          </a:prstGeom>
          <a:noFill/>
          <a:ln/>
        </p:spPr>
        <p:txBody>
          <a:bodyPr wrap="square" lIns="0" tIns="0" rIns="0" bIns="0" rtlCol="0" anchor="t"/>
          <a:lstStyle/>
          <a:p>
            <a:pPr marL="0" indent="0" algn="l">
              <a:lnSpc>
                <a:spcPts val="2000"/>
              </a:lnSpc>
              <a:buNone/>
            </a:pPr>
            <a:r>
              <a:rPr lang="en-US" sz="1250" dirty="0">
                <a:solidFill>
                  <a:srgbClr val="333F70"/>
                </a:solidFill>
                <a:latin typeface="Open Sans" pitchFamily="34" charset="0"/>
                <a:ea typeface="Open Sans" pitchFamily="34" charset="-122"/>
                <a:cs typeface="Open Sans" pitchFamily="34" charset="-120"/>
              </a:rPr>
              <a:t>Patents and copyrights encourage investment in new ideas, technologies, and artistic works by ensuring creators can profit from their efforts. Without this protection, the incentive to innovate diminishes significantly.</a:t>
            </a:r>
            <a:endParaRPr lang="en-US" sz="1250" dirty="0"/>
          </a:p>
        </p:txBody>
      </p:sp>
      <p:sp>
        <p:nvSpPr>
          <p:cNvPr id="7" name="Shape 5"/>
          <p:cNvSpPr/>
          <p:nvPr/>
        </p:nvSpPr>
        <p:spPr>
          <a:xfrm>
            <a:off x="7396401" y="1981081"/>
            <a:ext cx="6584394" cy="1470541"/>
          </a:xfrm>
          <a:prstGeom prst="roundRect">
            <a:avLst>
              <a:gd name="adj" fmla="val 26507"/>
            </a:avLst>
          </a:prstGeom>
          <a:solidFill>
            <a:srgbClr val="D6F5EE"/>
          </a:solidFill>
          <a:ln w="7620">
            <a:solidFill>
              <a:srgbClr val="BCDBD4"/>
            </a:solidFill>
            <a:prstDash val="solid"/>
          </a:ln>
        </p:spPr>
        <p:txBody>
          <a:bodyPr/>
          <a:lstStyle/>
          <a:p>
            <a:endParaRPr lang="en-US"/>
          </a:p>
        </p:txBody>
      </p:sp>
      <p:sp>
        <p:nvSpPr>
          <p:cNvPr id="8" name="Text 6"/>
          <p:cNvSpPr/>
          <p:nvPr/>
        </p:nvSpPr>
        <p:spPr>
          <a:xfrm>
            <a:off x="7566422" y="2151102"/>
            <a:ext cx="2278261" cy="253722"/>
          </a:xfrm>
          <a:prstGeom prst="rect">
            <a:avLst/>
          </a:prstGeom>
          <a:noFill/>
          <a:ln/>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Economic Growth</a:t>
            </a:r>
            <a:endParaRPr lang="en-US" sz="1550" dirty="0"/>
          </a:p>
        </p:txBody>
      </p:sp>
      <p:sp>
        <p:nvSpPr>
          <p:cNvPr id="9" name="Text 7"/>
          <p:cNvSpPr/>
          <p:nvPr/>
        </p:nvSpPr>
        <p:spPr>
          <a:xfrm>
            <a:off x="7566422" y="2502218"/>
            <a:ext cx="6244352" cy="779383"/>
          </a:xfrm>
          <a:prstGeom prst="rect">
            <a:avLst/>
          </a:prstGeom>
          <a:noFill/>
          <a:ln/>
        </p:spPr>
        <p:txBody>
          <a:bodyPr wrap="square" lIns="0" tIns="0" rIns="0" bIns="0" rtlCol="0" anchor="t"/>
          <a:lstStyle/>
          <a:p>
            <a:pPr marL="0" indent="0" algn="l">
              <a:lnSpc>
                <a:spcPts val="2000"/>
              </a:lnSpc>
              <a:buNone/>
            </a:pPr>
            <a:r>
              <a:rPr lang="en-US" sz="1250" dirty="0">
                <a:solidFill>
                  <a:srgbClr val="333F70"/>
                </a:solidFill>
                <a:latin typeface="Open Sans" pitchFamily="34" charset="0"/>
                <a:ea typeface="Open Sans" pitchFamily="34" charset="-122"/>
                <a:cs typeface="Open Sans" pitchFamily="34" charset="-120"/>
              </a:rPr>
              <a:t>IP-intensive industries contribute trillions to global economies and employ millions worldwide. Strong IP protection attracts investment, fosters entrepreneurship, and drives technological advancement.</a:t>
            </a:r>
            <a:endParaRPr lang="en-US" sz="1250" dirty="0"/>
          </a:p>
        </p:txBody>
      </p:sp>
      <p:sp>
        <p:nvSpPr>
          <p:cNvPr id="10" name="Shape 8"/>
          <p:cNvSpPr/>
          <p:nvPr/>
        </p:nvSpPr>
        <p:spPr>
          <a:xfrm>
            <a:off x="649605" y="3614023"/>
            <a:ext cx="6584394" cy="1470541"/>
          </a:xfrm>
          <a:prstGeom prst="roundRect">
            <a:avLst>
              <a:gd name="adj" fmla="val 26507"/>
            </a:avLst>
          </a:prstGeom>
          <a:solidFill>
            <a:srgbClr val="D6F5EE"/>
          </a:solidFill>
          <a:ln w="7620">
            <a:solidFill>
              <a:srgbClr val="BCDBD4"/>
            </a:solidFill>
            <a:prstDash val="solid"/>
          </a:ln>
        </p:spPr>
        <p:txBody>
          <a:bodyPr/>
          <a:lstStyle/>
          <a:p>
            <a:endParaRPr lang="en-US"/>
          </a:p>
        </p:txBody>
      </p:sp>
      <p:sp>
        <p:nvSpPr>
          <p:cNvPr id="11" name="Text 9"/>
          <p:cNvSpPr/>
          <p:nvPr/>
        </p:nvSpPr>
        <p:spPr>
          <a:xfrm>
            <a:off x="819626" y="3784044"/>
            <a:ext cx="2565321" cy="253722"/>
          </a:xfrm>
          <a:prstGeom prst="rect">
            <a:avLst/>
          </a:prstGeom>
          <a:noFill/>
          <a:ln/>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Cultural Enrichment</a:t>
            </a:r>
            <a:endParaRPr lang="en-US" sz="1550" dirty="0"/>
          </a:p>
        </p:txBody>
      </p:sp>
      <p:sp>
        <p:nvSpPr>
          <p:cNvPr id="12" name="Text 10"/>
          <p:cNvSpPr/>
          <p:nvPr/>
        </p:nvSpPr>
        <p:spPr>
          <a:xfrm>
            <a:off x="819626" y="4135160"/>
            <a:ext cx="6244352" cy="779383"/>
          </a:xfrm>
          <a:prstGeom prst="rect">
            <a:avLst/>
          </a:prstGeom>
          <a:noFill/>
          <a:ln/>
        </p:spPr>
        <p:txBody>
          <a:bodyPr wrap="square" lIns="0" tIns="0" rIns="0" bIns="0" rtlCol="0" anchor="t"/>
          <a:lstStyle/>
          <a:p>
            <a:pPr marL="0" indent="0" algn="l">
              <a:lnSpc>
                <a:spcPts val="2000"/>
              </a:lnSpc>
              <a:buNone/>
            </a:pPr>
            <a:r>
              <a:rPr lang="en-US" sz="1250" dirty="0">
                <a:solidFill>
                  <a:srgbClr val="333F70"/>
                </a:solidFill>
                <a:latin typeface="Open Sans" pitchFamily="34" charset="0"/>
                <a:ea typeface="Open Sans" pitchFamily="34" charset="-122"/>
                <a:cs typeface="Open Sans" pitchFamily="34" charset="-120"/>
              </a:rPr>
              <a:t>Copyright protection enables artists, writers, and musicians to earn livelihoods from their creative work, enriching our cultural landscape with diverse voices and perspectives.</a:t>
            </a:r>
            <a:endParaRPr lang="en-US" sz="1250" dirty="0"/>
          </a:p>
        </p:txBody>
      </p:sp>
      <p:sp>
        <p:nvSpPr>
          <p:cNvPr id="13" name="Shape 11"/>
          <p:cNvSpPr/>
          <p:nvPr/>
        </p:nvSpPr>
        <p:spPr>
          <a:xfrm>
            <a:off x="7396401" y="3614023"/>
            <a:ext cx="6584394" cy="1470541"/>
          </a:xfrm>
          <a:prstGeom prst="roundRect">
            <a:avLst>
              <a:gd name="adj" fmla="val 26507"/>
            </a:avLst>
          </a:prstGeom>
          <a:solidFill>
            <a:srgbClr val="D6F5EE"/>
          </a:solidFill>
          <a:ln w="7620">
            <a:solidFill>
              <a:srgbClr val="BCDBD4"/>
            </a:solidFill>
            <a:prstDash val="solid"/>
          </a:ln>
        </p:spPr>
        <p:txBody>
          <a:bodyPr/>
          <a:lstStyle/>
          <a:p>
            <a:endParaRPr lang="en-US"/>
          </a:p>
        </p:txBody>
      </p:sp>
      <p:sp>
        <p:nvSpPr>
          <p:cNvPr id="14" name="Text 12"/>
          <p:cNvSpPr/>
          <p:nvPr/>
        </p:nvSpPr>
        <p:spPr>
          <a:xfrm>
            <a:off x="7566422" y="3784044"/>
            <a:ext cx="2464237" cy="253722"/>
          </a:xfrm>
          <a:prstGeom prst="rect">
            <a:avLst/>
          </a:prstGeom>
          <a:noFill/>
          <a:ln/>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Knowledge Sharing</a:t>
            </a:r>
            <a:endParaRPr lang="en-US" sz="1550" dirty="0"/>
          </a:p>
        </p:txBody>
      </p:sp>
      <p:sp>
        <p:nvSpPr>
          <p:cNvPr id="15" name="Text 13"/>
          <p:cNvSpPr/>
          <p:nvPr/>
        </p:nvSpPr>
        <p:spPr>
          <a:xfrm>
            <a:off x="7566422" y="4135160"/>
            <a:ext cx="6244352" cy="779383"/>
          </a:xfrm>
          <a:prstGeom prst="rect">
            <a:avLst/>
          </a:prstGeom>
          <a:noFill/>
          <a:ln/>
        </p:spPr>
        <p:txBody>
          <a:bodyPr wrap="square" lIns="0" tIns="0" rIns="0" bIns="0" rtlCol="0" anchor="t"/>
          <a:lstStyle/>
          <a:p>
            <a:pPr marL="0" indent="0" algn="l">
              <a:lnSpc>
                <a:spcPts val="2000"/>
              </a:lnSpc>
              <a:buNone/>
            </a:pPr>
            <a:r>
              <a:rPr lang="en-US" sz="1250" dirty="0">
                <a:solidFill>
                  <a:srgbClr val="333F70"/>
                </a:solidFill>
                <a:latin typeface="Open Sans" pitchFamily="34" charset="0"/>
                <a:ea typeface="Open Sans" pitchFamily="34" charset="-122"/>
                <a:cs typeface="Open Sans" pitchFamily="34" charset="-120"/>
              </a:rPr>
              <a:t>The requirement to publicly disclose patented inventions accelerates technological progress by building a shared foundation of knowledge that future innovators can reference and improve upon.</a:t>
            </a:r>
            <a:endParaRPr lang="en-US" sz="1250" dirty="0"/>
          </a:p>
        </p:txBody>
      </p:sp>
      <p:sp>
        <p:nvSpPr>
          <p:cNvPr id="16" name="Shape 14"/>
          <p:cNvSpPr/>
          <p:nvPr/>
        </p:nvSpPr>
        <p:spPr>
          <a:xfrm>
            <a:off x="649605" y="5348410"/>
            <a:ext cx="13331190" cy="27861"/>
          </a:xfrm>
          <a:prstGeom prst="rect">
            <a:avLst/>
          </a:prstGeom>
          <a:solidFill>
            <a:srgbClr val="333F70">
              <a:alpha val="50000"/>
            </a:srgbClr>
          </a:solidFill>
          <a:ln/>
        </p:spPr>
        <p:txBody>
          <a:bodyPr/>
          <a:lstStyle/>
          <a:p>
            <a:endParaRPr lang="en-US"/>
          </a:p>
        </p:txBody>
      </p:sp>
      <p:sp>
        <p:nvSpPr>
          <p:cNvPr id="17" name="Text 15"/>
          <p:cNvSpPr/>
          <p:nvPr/>
        </p:nvSpPr>
        <p:spPr>
          <a:xfrm>
            <a:off x="649605" y="5619869"/>
            <a:ext cx="13331190" cy="1400651"/>
          </a:xfrm>
          <a:prstGeom prst="rect">
            <a:avLst/>
          </a:prstGeom>
          <a:noFill/>
          <a:ln/>
        </p:spPr>
        <p:txBody>
          <a:bodyPr wrap="square" lIns="0" tIns="0" rIns="0" bIns="0" rtlCol="0" anchor="t"/>
          <a:lstStyle/>
          <a:p>
            <a:pPr marL="0" indent="0" algn="l">
              <a:lnSpc>
                <a:spcPts val="5500"/>
              </a:lnSpc>
              <a:buNone/>
            </a:pPr>
            <a:r>
              <a:rPr lang="en-US" sz="4400" b="1" dirty="0">
                <a:solidFill>
                  <a:srgbClr val="FC8337"/>
                </a:solidFill>
                <a:latin typeface="Unbounded Bold" pitchFamily="34" charset="0"/>
                <a:ea typeface="Unbounded Bold" pitchFamily="34" charset="-122"/>
                <a:cs typeface="Unbounded Bold" pitchFamily="34" charset="-120"/>
              </a:rPr>
              <a:t>Protect Your Ideas—Innovate and Create with Confidence!</a:t>
            </a:r>
            <a:endParaRPr lang="en-US" sz="4400" dirty="0"/>
          </a:p>
        </p:txBody>
      </p:sp>
      <p:sp>
        <p:nvSpPr>
          <p:cNvPr id="18" name="Text 16"/>
          <p:cNvSpPr/>
          <p:nvPr/>
        </p:nvSpPr>
        <p:spPr>
          <a:xfrm>
            <a:off x="649605" y="7264122"/>
            <a:ext cx="13331190" cy="519589"/>
          </a:xfrm>
          <a:prstGeom prst="rect">
            <a:avLst/>
          </a:prstGeom>
          <a:noFill/>
          <a:ln/>
        </p:spPr>
        <p:txBody>
          <a:bodyPr wrap="square" lIns="0" tIns="0" rIns="0" bIns="0" rtlCol="0" anchor="t"/>
          <a:lstStyle/>
          <a:p>
            <a:pPr marL="0" indent="0" algn="l">
              <a:lnSpc>
                <a:spcPts val="2000"/>
              </a:lnSpc>
              <a:buNone/>
            </a:pPr>
            <a:r>
              <a:rPr lang="en-US" sz="1250" dirty="0">
                <a:solidFill>
                  <a:srgbClr val="333F70"/>
                </a:solidFill>
                <a:latin typeface="Open Sans" pitchFamily="34" charset="0"/>
                <a:ea typeface="Open Sans" pitchFamily="34" charset="-122"/>
                <a:cs typeface="Open Sans" pitchFamily="34" charset="-120"/>
              </a:rPr>
              <a:t>Whether you're an inventor, artist, entrepreneur, or simply a curious citizen, understanding intellectual property rights empowers you to contribute to and benefit from our collective creativity. Embrace these protections, respect others' rights, and let your imagination soar.</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77960"/>
            <a:ext cx="9330809" cy="620078"/>
          </a:xfrm>
          <a:prstGeom prst="rect">
            <a:avLst/>
          </a:prstGeom>
          <a:noFill/>
          <a:ln/>
        </p:spPr>
        <p:txBody>
          <a:bodyPr wrap="none" lIns="0" tIns="0" rIns="0" bIns="0" rtlCol="0" anchor="t"/>
          <a:lstStyle/>
          <a:p>
            <a:pPr marL="0" indent="0" algn="l">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What is Intellectual Property?</a:t>
            </a:r>
            <a:endParaRPr lang="en-US" sz="3900" dirty="0"/>
          </a:p>
        </p:txBody>
      </p:sp>
      <p:sp>
        <p:nvSpPr>
          <p:cNvPr id="3" name="Text 1"/>
          <p:cNvSpPr/>
          <p:nvPr/>
        </p:nvSpPr>
        <p:spPr>
          <a:xfrm>
            <a:off x="793790" y="2874288"/>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Intellectual Property (IP) refers to creations of the mind—encompassing inventions, literary and artistic works, designs, symbols, names, and images. These intangible assets form the backbone of modern innovation and creative industries.</a:t>
            </a:r>
            <a:endParaRPr lang="en-US" sz="1550" dirty="0"/>
          </a:p>
        </p:txBody>
      </p:sp>
      <p:sp>
        <p:nvSpPr>
          <p:cNvPr id="4" name="Text 2"/>
          <p:cNvSpPr/>
          <p:nvPr/>
        </p:nvSpPr>
        <p:spPr>
          <a:xfrm>
            <a:off x="793790" y="4323040"/>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IP rights grant creators the legal authority to control and benefit financially from their creations, establishing a vital bridge between innovation and economic reward. This protection fosters an environment where creativity thrives and inventors can safely share their breakthroughs with the world.</a:t>
            </a:r>
            <a:endParaRPr lang="en-US" sz="1550" dirty="0"/>
          </a:p>
        </p:txBody>
      </p:sp>
      <p:sp>
        <p:nvSpPr>
          <p:cNvPr id="5" name="Shape 3"/>
          <p:cNvSpPr/>
          <p:nvPr/>
        </p:nvSpPr>
        <p:spPr>
          <a:xfrm>
            <a:off x="7564874" y="2918936"/>
            <a:ext cx="6279356" cy="1555552"/>
          </a:xfrm>
          <a:prstGeom prst="roundRect">
            <a:avLst>
              <a:gd name="adj" fmla="val 5359"/>
            </a:avLst>
          </a:prstGeom>
          <a:solidFill>
            <a:srgbClr val="D6F5EE"/>
          </a:solidFill>
          <a:ln w="7620">
            <a:solidFill>
              <a:srgbClr val="BCDBD4"/>
            </a:solidFill>
            <a:prstDash val="solid"/>
          </a:ln>
        </p:spPr>
        <p:txBody>
          <a:bodyPr/>
          <a:lstStyle/>
          <a:p>
            <a:endParaRPr lang="en-US"/>
          </a:p>
        </p:txBody>
      </p:sp>
      <p:sp>
        <p:nvSpPr>
          <p:cNvPr id="6" name="Text 4"/>
          <p:cNvSpPr/>
          <p:nvPr/>
        </p:nvSpPr>
        <p:spPr>
          <a:xfrm>
            <a:off x="7770852" y="312491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Copyrights</a:t>
            </a:r>
            <a:endParaRPr lang="en-US" sz="1950" dirty="0"/>
          </a:p>
        </p:txBody>
      </p:sp>
      <p:sp>
        <p:nvSpPr>
          <p:cNvPr id="7" name="Text 5"/>
          <p:cNvSpPr/>
          <p:nvPr/>
        </p:nvSpPr>
        <p:spPr>
          <a:xfrm>
            <a:off x="7770852" y="3633430"/>
            <a:ext cx="5867400"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Protect original works of authorship including literature, music, films, and artistic expressions</a:t>
            </a:r>
            <a:endParaRPr lang="en-US" sz="1550" dirty="0"/>
          </a:p>
        </p:txBody>
      </p:sp>
      <p:sp>
        <p:nvSpPr>
          <p:cNvPr id="8" name="Shape 6"/>
          <p:cNvSpPr/>
          <p:nvPr/>
        </p:nvSpPr>
        <p:spPr>
          <a:xfrm>
            <a:off x="7564874" y="4672846"/>
            <a:ext cx="6279356" cy="1555552"/>
          </a:xfrm>
          <a:prstGeom prst="roundRect">
            <a:avLst>
              <a:gd name="adj" fmla="val 5359"/>
            </a:avLst>
          </a:prstGeom>
          <a:solidFill>
            <a:srgbClr val="D6F5EE"/>
          </a:solidFill>
          <a:ln w="7620">
            <a:solidFill>
              <a:srgbClr val="BCDBD4"/>
            </a:solidFill>
            <a:prstDash val="solid"/>
          </a:ln>
        </p:spPr>
        <p:txBody>
          <a:bodyPr/>
          <a:lstStyle/>
          <a:p>
            <a:endParaRPr lang="en-US"/>
          </a:p>
        </p:txBody>
      </p:sp>
      <p:sp>
        <p:nvSpPr>
          <p:cNvPr id="9" name="Text 7"/>
          <p:cNvSpPr/>
          <p:nvPr/>
        </p:nvSpPr>
        <p:spPr>
          <a:xfrm>
            <a:off x="7770852" y="487882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Patents</a:t>
            </a:r>
            <a:endParaRPr lang="en-US" sz="1950" dirty="0"/>
          </a:p>
        </p:txBody>
      </p:sp>
      <p:sp>
        <p:nvSpPr>
          <p:cNvPr id="10" name="Text 8"/>
          <p:cNvSpPr/>
          <p:nvPr/>
        </p:nvSpPr>
        <p:spPr>
          <a:xfrm>
            <a:off x="7770852" y="5387340"/>
            <a:ext cx="5867400"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Safeguard inventions and novel technological solutions that advance human capability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29966"/>
            <a:ext cx="8324731" cy="620078"/>
          </a:xfrm>
          <a:prstGeom prst="rect">
            <a:avLst/>
          </a:prstGeom>
          <a:noFill/>
          <a:ln/>
        </p:spPr>
        <p:txBody>
          <a:bodyPr wrap="none" lIns="0" tIns="0" rIns="0" bIns="0" rtlCol="0" anchor="t"/>
          <a:lstStyle/>
          <a:p>
            <a:pPr marL="0" indent="0" algn="l">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Understanding Copyrights</a:t>
            </a:r>
            <a:endParaRPr lang="en-US" sz="3900" dirty="0"/>
          </a:p>
        </p:txBody>
      </p:sp>
      <p:sp>
        <p:nvSpPr>
          <p:cNvPr id="3" name="Text 1"/>
          <p:cNvSpPr/>
          <p:nvPr/>
        </p:nvSpPr>
        <p:spPr>
          <a:xfrm>
            <a:off x="793790" y="2646878"/>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Copyright protection extends to original works fixed in a tangible medium of expression. This includes books, music, films, software, photographs, and artistic creations. The moment a creator puts pen to paper, brush to canvas, or fingers to keyboard, their work gains automatic copyright protection.</a:t>
            </a:r>
            <a:endParaRPr lang="en-US" sz="1550" dirty="0"/>
          </a:p>
        </p:txBody>
      </p:sp>
      <p:sp>
        <p:nvSpPr>
          <p:cNvPr id="4" name="Shape 2"/>
          <p:cNvSpPr/>
          <p:nvPr/>
        </p:nvSpPr>
        <p:spPr>
          <a:xfrm>
            <a:off x="793790" y="3822740"/>
            <a:ext cx="4215289" cy="2776895"/>
          </a:xfrm>
          <a:prstGeom prst="roundRect">
            <a:avLst>
              <a:gd name="adj" fmla="val 3951"/>
            </a:avLst>
          </a:prstGeom>
          <a:solidFill>
            <a:srgbClr val="FFFFFF"/>
          </a:solidFill>
          <a:ln w="22860">
            <a:solidFill>
              <a:srgbClr val="BCDBD4"/>
            </a:solidFill>
            <a:prstDash val="solid"/>
          </a:ln>
        </p:spPr>
        <p:txBody>
          <a:bodyPr/>
          <a:lstStyle/>
          <a:p>
            <a:endParaRPr lang="en-US"/>
          </a:p>
        </p:txBody>
      </p:sp>
      <p:sp>
        <p:nvSpPr>
          <p:cNvPr id="5" name="Shape 3"/>
          <p:cNvSpPr/>
          <p:nvPr/>
        </p:nvSpPr>
        <p:spPr>
          <a:xfrm>
            <a:off x="770930" y="3822740"/>
            <a:ext cx="91440" cy="2776895"/>
          </a:xfrm>
          <a:prstGeom prst="roundRect">
            <a:avLst>
              <a:gd name="adj" fmla="val 91163"/>
            </a:avLst>
          </a:prstGeom>
          <a:solidFill>
            <a:srgbClr val="26A688"/>
          </a:solidFill>
          <a:ln/>
        </p:spPr>
        <p:txBody>
          <a:bodyPr/>
          <a:lstStyle/>
          <a:p>
            <a:endParaRPr lang="en-US"/>
          </a:p>
        </p:txBody>
      </p:sp>
      <p:sp>
        <p:nvSpPr>
          <p:cNvPr id="6" name="Text 4"/>
          <p:cNvSpPr/>
          <p:nvPr/>
        </p:nvSpPr>
        <p:spPr>
          <a:xfrm>
            <a:off x="1083588" y="4043958"/>
            <a:ext cx="3704273" cy="620316"/>
          </a:xfrm>
          <a:prstGeom prst="rect">
            <a:avLst/>
          </a:prstGeom>
          <a:noFill/>
          <a:ln/>
        </p:spPr>
        <p:txBody>
          <a:bodyPr wrap="squar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Exclusive Rights Granted</a:t>
            </a:r>
            <a:endParaRPr lang="en-US" sz="1950" dirty="0"/>
          </a:p>
        </p:txBody>
      </p:sp>
      <p:sp>
        <p:nvSpPr>
          <p:cNvPr id="7" name="Text 5"/>
          <p:cNvSpPr/>
          <p:nvPr/>
        </p:nvSpPr>
        <p:spPr>
          <a:xfrm>
            <a:off x="1083588" y="4783336"/>
            <a:ext cx="370427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Reproduction of the work</a:t>
            </a:r>
            <a:endParaRPr lang="en-US" sz="1550" dirty="0"/>
          </a:p>
        </p:txBody>
      </p:sp>
      <p:sp>
        <p:nvSpPr>
          <p:cNvPr id="8" name="Text 6"/>
          <p:cNvSpPr/>
          <p:nvPr/>
        </p:nvSpPr>
        <p:spPr>
          <a:xfrm>
            <a:off x="1083588" y="5170289"/>
            <a:ext cx="370427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Distribution to the public</a:t>
            </a:r>
            <a:endParaRPr lang="en-US" sz="1550" dirty="0"/>
          </a:p>
        </p:txBody>
      </p:sp>
      <p:sp>
        <p:nvSpPr>
          <p:cNvPr id="9" name="Text 7"/>
          <p:cNvSpPr/>
          <p:nvPr/>
        </p:nvSpPr>
        <p:spPr>
          <a:xfrm>
            <a:off x="1083588" y="5557242"/>
            <a:ext cx="370427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Public performance and display</a:t>
            </a:r>
            <a:endParaRPr lang="en-US" sz="1550" dirty="0"/>
          </a:p>
        </p:txBody>
      </p:sp>
      <p:sp>
        <p:nvSpPr>
          <p:cNvPr id="10" name="Text 8"/>
          <p:cNvSpPr/>
          <p:nvPr/>
        </p:nvSpPr>
        <p:spPr>
          <a:xfrm>
            <a:off x="1083588" y="5944195"/>
            <a:ext cx="3704273" cy="317540"/>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333F70"/>
                </a:solidFill>
                <a:latin typeface="Open Sans" pitchFamily="34" charset="0"/>
                <a:ea typeface="Open Sans" pitchFamily="34" charset="-122"/>
                <a:cs typeface="Open Sans" pitchFamily="34" charset="-120"/>
              </a:rPr>
              <a:t>Creation of derivative works</a:t>
            </a:r>
            <a:endParaRPr lang="en-US" sz="1550" dirty="0"/>
          </a:p>
        </p:txBody>
      </p:sp>
      <p:sp>
        <p:nvSpPr>
          <p:cNvPr id="11" name="Shape 9"/>
          <p:cNvSpPr/>
          <p:nvPr/>
        </p:nvSpPr>
        <p:spPr>
          <a:xfrm>
            <a:off x="5207437" y="3822740"/>
            <a:ext cx="4215408" cy="2776895"/>
          </a:xfrm>
          <a:prstGeom prst="roundRect">
            <a:avLst>
              <a:gd name="adj" fmla="val 3951"/>
            </a:avLst>
          </a:prstGeom>
          <a:solidFill>
            <a:srgbClr val="FFFFFF"/>
          </a:solidFill>
          <a:ln w="22860">
            <a:solidFill>
              <a:srgbClr val="BCDBD4"/>
            </a:solidFill>
            <a:prstDash val="solid"/>
          </a:ln>
        </p:spPr>
        <p:txBody>
          <a:bodyPr/>
          <a:lstStyle/>
          <a:p>
            <a:endParaRPr lang="en-US"/>
          </a:p>
        </p:txBody>
      </p:sp>
      <p:sp>
        <p:nvSpPr>
          <p:cNvPr id="12" name="Shape 10"/>
          <p:cNvSpPr/>
          <p:nvPr/>
        </p:nvSpPr>
        <p:spPr>
          <a:xfrm>
            <a:off x="5184577" y="3822740"/>
            <a:ext cx="91440" cy="2776895"/>
          </a:xfrm>
          <a:prstGeom prst="roundRect">
            <a:avLst>
              <a:gd name="adj" fmla="val 91163"/>
            </a:avLst>
          </a:prstGeom>
          <a:solidFill>
            <a:srgbClr val="26A688"/>
          </a:solidFill>
          <a:ln/>
        </p:spPr>
        <p:txBody>
          <a:bodyPr/>
          <a:lstStyle/>
          <a:p>
            <a:endParaRPr lang="en-US"/>
          </a:p>
        </p:txBody>
      </p:sp>
      <p:sp>
        <p:nvSpPr>
          <p:cNvPr id="13" name="Text 11"/>
          <p:cNvSpPr/>
          <p:nvPr/>
        </p:nvSpPr>
        <p:spPr>
          <a:xfrm>
            <a:off x="5497235" y="4043958"/>
            <a:ext cx="3499128"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Duration of Protection</a:t>
            </a:r>
            <a:endParaRPr lang="en-US" sz="1950" dirty="0"/>
          </a:p>
        </p:txBody>
      </p:sp>
      <p:sp>
        <p:nvSpPr>
          <p:cNvPr id="14" name="Text 12"/>
          <p:cNvSpPr/>
          <p:nvPr/>
        </p:nvSpPr>
        <p:spPr>
          <a:xfrm>
            <a:off x="5497235" y="4473178"/>
            <a:ext cx="3704392" cy="1905238"/>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Copyright lasts for the life of the author plus 70 years. For works made for hire, corporate authorship, or anonymous works, protection extends for 95 years from publication or 120 years from creation, whichever is shorter.</a:t>
            </a:r>
            <a:endParaRPr lang="en-US" sz="1550" dirty="0"/>
          </a:p>
        </p:txBody>
      </p:sp>
      <p:sp>
        <p:nvSpPr>
          <p:cNvPr id="15" name="Shape 13"/>
          <p:cNvSpPr/>
          <p:nvPr/>
        </p:nvSpPr>
        <p:spPr>
          <a:xfrm>
            <a:off x="9621203" y="3822740"/>
            <a:ext cx="4215289" cy="2776895"/>
          </a:xfrm>
          <a:prstGeom prst="roundRect">
            <a:avLst>
              <a:gd name="adj" fmla="val 3951"/>
            </a:avLst>
          </a:prstGeom>
          <a:solidFill>
            <a:srgbClr val="FFFFFF"/>
          </a:solidFill>
          <a:ln w="22860">
            <a:solidFill>
              <a:srgbClr val="BCDBD4"/>
            </a:solidFill>
            <a:prstDash val="solid"/>
          </a:ln>
        </p:spPr>
        <p:txBody>
          <a:bodyPr/>
          <a:lstStyle/>
          <a:p>
            <a:endParaRPr lang="en-US"/>
          </a:p>
        </p:txBody>
      </p:sp>
      <p:sp>
        <p:nvSpPr>
          <p:cNvPr id="16" name="Shape 14"/>
          <p:cNvSpPr/>
          <p:nvPr/>
        </p:nvSpPr>
        <p:spPr>
          <a:xfrm>
            <a:off x="9598343" y="3822740"/>
            <a:ext cx="91440" cy="2776895"/>
          </a:xfrm>
          <a:prstGeom prst="roundRect">
            <a:avLst>
              <a:gd name="adj" fmla="val 91163"/>
            </a:avLst>
          </a:prstGeom>
          <a:solidFill>
            <a:srgbClr val="26A688"/>
          </a:solidFill>
          <a:ln/>
        </p:spPr>
        <p:txBody>
          <a:bodyPr/>
          <a:lstStyle/>
          <a:p>
            <a:endParaRPr lang="en-US"/>
          </a:p>
        </p:txBody>
      </p:sp>
      <p:sp>
        <p:nvSpPr>
          <p:cNvPr id="17" name="Text 15"/>
          <p:cNvSpPr/>
          <p:nvPr/>
        </p:nvSpPr>
        <p:spPr>
          <a:xfrm>
            <a:off x="9911001" y="4043958"/>
            <a:ext cx="3407926"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Automatic Protection</a:t>
            </a:r>
            <a:endParaRPr lang="en-US" sz="1950" dirty="0"/>
          </a:p>
        </p:txBody>
      </p:sp>
      <p:sp>
        <p:nvSpPr>
          <p:cNvPr id="18" name="Text 16"/>
          <p:cNvSpPr/>
          <p:nvPr/>
        </p:nvSpPr>
        <p:spPr>
          <a:xfrm>
            <a:off x="9911001" y="4473178"/>
            <a:ext cx="3704273" cy="1905238"/>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Copyright is secured automatically upon creation and fixation. Whilst registration isn't required for protection, it provides crucial benefits for legal enforcement and establishes a public record of the copyright claim.</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56360"/>
            <a:ext cx="8464153" cy="620078"/>
          </a:xfrm>
          <a:prstGeom prst="rect">
            <a:avLst/>
          </a:prstGeom>
          <a:noFill/>
          <a:ln/>
        </p:spPr>
        <p:txBody>
          <a:bodyPr wrap="none" lIns="0" tIns="0" rIns="0" bIns="0" rtlCol="0" anchor="t"/>
          <a:lstStyle/>
          <a:p>
            <a:pPr marL="0" indent="0" algn="l">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What Can Be Copyrighted?</a:t>
            </a:r>
            <a:endParaRPr lang="en-US" sz="3900" dirty="0"/>
          </a:p>
        </p:txBody>
      </p:sp>
      <p:sp>
        <p:nvSpPr>
          <p:cNvPr id="3" name="Text 1"/>
          <p:cNvSpPr/>
          <p:nvPr/>
        </p:nvSpPr>
        <p:spPr>
          <a:xfrm>
            <a:off x="793790" y="237327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Copyright protection spans an impressive breadth of creative expression. Any original work that demonstrates a modicum of creativity and exists in a fixed, tangible form qualifies for protection under copyright law.</a:t>
            </a:r>
            <a:endParaRPr lang="en-US" sz="1550" dirty="0"/>
          </a:p>
        </p:txBody>
      </p:sp>
      <p:sp>
        <p:nvSpPr>
          <p:cNvPr id="4" name="Text 2"/>
          <p:cNvSpPr/>
          <p:nvPr/>
        </p:nvSpPr>
        <p:spPr>
          <a:xfrm>
            <a:off x="793790" y="347960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Literary Works</a:t>
            </a:r>
            <a:endParaRPr lang="en-US" sz="1950" dirty="0"/>
          </a:p>
        </p:txBody>
      </p:sp>
      <p:sp>
        <p:nvSpPr>
          <p:cNvPr id="5" name="Text 3"/>
          <p:cNvSpPr/>
          <p:nvPr/>
        </p:nvSpPr>
        <p:spPr>
          <a:xfrm>
            <a:off x="793790" y="3908822"/>
            <a:ext cx="3074670"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Novels, poems, articles, essays, and written content of all forms</a:t>
            </a:r>
            <a:endParaRPr lang="en-US" sz="1550" dirty="0"/>
          </a:p>
        </p:txBody>
      </p:sp>
      <p:sp>
        <p:nvSpPr>
          <p:cNvPr id="6" name="Text 4"/>
          <p:cNvSpPr/>
          <p:nvPr/>
        </p:nvSpPr>
        <p:spPr>
          <a:xfrm>
            <a:off x="4116467" y="347960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Artistic Works</a:t>
            </a:r>
            <a:endParaRPr lang="en-US" sz="1950" dirty="0"/>
          </a:p>
        </p:txBody>
      </p:sp>
      <p:sp>
        <p:nvSpPr>
          <p:cNvPr id="7" name="Text 5"/>
          <p:cNvSpPr/>
          <p:nvPr/>
        </p:nvSpPr>
        <p:spPr>
          <a:xfrm>
            <a:off x="4116467" y="3908822"/>
            <a:ext cx="3074670"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Paintings, sculptures, photographs, and visual art creations</a:t>
            </a:r>
            <a:endParaRPr lang="en-US" sz="1550" dirty="0"/>
          </a:p>
        </p:txBody>
      </p:sp>
      <p:sp>
        <p:nvSpPr>
          <p:cNvPr id="8" name="Text 6"/>
          <p:cNvSpPr/>
          <p:nvPr/>
        </p:nvSpPr>
        <p:spPr>
          <a:xfrm>
            <a:off x="7439144" y="3479602"/>
            <a:ext cx="3074670" cy="620316"/>
          </a:xfrm>
          <a:prstGeom prst="rect">
            <a:avLst/>
          </a:prstGeom>
          <a:noFill/>
          <a:ln/>
        </p:spPr>
        <p:txBody>
          <a:bodyPr wrap="squar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Musical Compositions</a:t>
            </a:r>
            <a:endParaRPr lang="en-US" sz="1950" dirty="0"/>
          </a:p>
        </p:txBody>
      </p:sp>
      <p:sp>
        <p:nvSpPr>
          <p:cNvPr id="9" name="Text 7"/>
          <p:cNvSpPr/>
          <p:nvPr/>
        </p:nvSpPr>
        <p:spPr>
          <a:xfrm>
            <a:off x="7439144" y="4218980"/>
            <a:ext cx="3074670"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Original songs, scores, recordings, and musical arrangements</a:t>
            </a:r>
            <a:endParaRPr lang="en-US" sz="1550" dirty="0"/>
          </a:p>
        </p:txBody>
      </p:sp>
      <p:sp>
        <p:nvSpPr>
          <p:cNvPr id="10" name="Text 8"/>
          <p:cNvSpPr/>
          <p:nvPr/>
        </p:nvSpPr>
        <p:spPr>
          <a:xfrm>
            <a:off x="10761821" y="3479602"/>
            <a:ext cx="2634377"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Digital Creations</a:t>
            </a:r>
            <a:endParaRPr lang="en-US" sz="1950" dirty="0"/>
          </a:p>
        </p:txBody>
      </p:sp>
      <p:sp>
        <p:nvSpPr>
          <p:cNvPr id="11" name="Text 9"/>
          <p:cNvSpPr/>
          <p:nvPr/>
        </p:nvSpPr>
        <p:spPr>
          <a:xfrm>
            <a:off x="10761821" y="3908822"/>
            <a:ext cx="3074789"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Software code, digital artwork, and architectural designs</a:t>
            </a:r>
            <a:endParaRPr lang="en-US" sz="1550" dirty="0"/>
          </a:p>
        </p:txBody>
      </p:sp>
      <p:sp>
        <p:nvSpPr>
          <p:cNvPr id="12" name="Shape 10"/>
          <p:cNvSpPr/>
          <p:nvPr/>
        </p:nvSpPr>
        <p:spPr>
          <a:xfrm>
            <a:off x="793790" y="5394841"/>
            <a:ext cx="13042821" cy="1478280"/>
          </a:xfrm>
          <a:prstGeom prst="roundRect">
            <a:avLst>
              <a:gd name="adj" fmla="val 5639"/>
            </a:avLst>
          </a:prstGeom>
          <a:solidFill>
            <a:srgbClr val="C1F1E5"/>
          </a:solidFill>
          <a:ln/>
        </p:spPr>
        <p:txBody>
          <a:bodyPr/>
          <a:lstStyle/>
          <a:p>
            <a:endParaRPr lang="en-US"/>
          </a:p>
        </p:txBody>
      </p:sp>
      <p:pic>
        <p:nvPicPr>
          <p:cNvPr id="13" name="Image 0" descr="preencoded.png"/>
          <p:cNvPicPr>
            <a:picLocks noChangeAspect="1"/>
          </p:cNvPicPr>
          <p:nvPr/>
        </p:nvPicPr>
        <p:blipFill>
          <a:blip r:embed="rId3"/>
          <a:stretch>
            <a:fillRect/>
          </a:stretch>
        </p:blipFill>
        <p:spPr>
          <a:xfrm>
            <a:off x="992148" y="5697736"/>
            <a:ext cx="248007" cy="198358"/>
          </a:xfrm>
          <a:prstGeom prst="rect">
            <a:avLst/>
          </a:prstGeom>
        </p:spPr>
      </p:pic>
      <p:sp>
        <p:nvSpPr>
          <p:cNvPr id="14" name="Text 11"/>
          <p:cNvSpPr/>
          <p:nvPr/>
        </p:nvSpPr>
        <p:spPr>
          <a:xfrm>
            <a:off x="1438513" y="5642729"/>
            <a:ext cx="12199739" cy="95261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Open Sans" pitchFamily="34" charset="0"/>
                <a:ea typeface="Open Sans" pitchFamily="34" charset="-122"/>
                <a:cs typeface="Open Sans" pitchFamily="34" charset="-120"/>
              </a:rPr>
              <a:t>Iconic Example:</a:t>
            </a:r>
            <a:r>
              <a:rPr lang="en-US" sz="1550" dirty="0">
                <a:solidFill>
                  <a:srgbClr val="000000"/>
                </a:solidFill>
                <a:latin typeface="Open Sans" pitchFamily="34" charset="0"/>
                <a:ea typeface="Open Sans" pitchFamily="34" charset="-122"/>
                <a:cs typeface="Open Sans" pitchFamily="34" charset="-120"/>
              </a:rPr>
              <a:t> Michael Jackson's legendary album "Thriller" enjoys comprehensive copyright protection covering the musical compositions, album artwork, and groundbreaking music videos—demonstrating how a single creative project can encompass multiple layers of copyright protection.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9620" y="682109"/>
            <a:ext cx="5404366" cy="601266"/>
          </a:xfrm>
          <a:prstGeom prst="rect">
            <a:avLst/>
          </a:prstGeom>
          <a:noFill/>
          <a:ln/>
        </p:spPr>
        <p:txBody>
          <a:bodyPr wrap="none" lIns="0" tIns="0" rIns="0" bIns="0" rtlCol="0" anchor="t"/>
          <a:lstStyle/>
          <a:p>
            <a:pPr marL="0" indent="0" algn="l">
              <a:lnSpc>
                <a:spcPts val="4700"/>
              </a:lnSpc>
              <a:buNone/>
            </a:pPr>
            <a:r>
              <a:rPr lang="en-US" sz="3750" b="1" dirty="0">
                <a:solidFill>
                  <a:srgbClr val="333F70"/>
                </a:solidFill>
                <a:latin typeface="Unbounded Bold" pitchFamily="34" charset="0"/>
                <a:ea typeface="Unbounded Bold" pitchFamily="34" charset="-122"/>
                <a:cs typeface="Unbounded Bold" pitchFamily="34" charset="-120"/>
              </a:rPr>
              <a:t>What is a Patent?</a:t>
            </a:r>
            <a:endParaRPr lang="en-US" sz="3750" dirty="0"/>
          </a:p>
        </p:txBody>
      </p:sp>
      <p:pic>
        <p:nvPicPr>
          <p:cNvPr id="3" name="Image 0" descr="preencoded.png"/>
          <p:cNvPicPr>
            <a:picLocks noChangeAspect="1"/>
          </p:cNvPicPr>
          <p:nvPr/>
        </p:nvPicPr>
        <p:blipFill>
          <a:blip r:embed="rId3"/>
          <a:stretch>
            <a:fillRect/>
          </a:stretch>
        </p:blipFill>
        <p:spPr>
          <a:xfrm>
            <a:off x="769620" y="1788438"/>
            <a:ext cx="4954786" cy="4954786"/>
          </a:xfrm>
          <a:prstGeom prst="rect">
            <a:avLst/>
          </a:prstGeom>
        </p:spPr>
      </p:pic>
      <p:sp>
        <p:nvSpPr>
          <p:cNvPr id="4" name="Text 1"/>
          <p:cNvSpPr/>
          <p:nvPr/>
        </p:nvSpPr>
        <p:spPr>
          <a:xfrm>
            <a:off x="6201370" y="1745099"/>
            <a:ext cx="7666911" cy="1231106"/>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A patent represents a government-granted exclusive right awarded to an inventor for a new and useful invention. This powerful legal instrument provides inventors with a temporary monopoly, allowing them to commercialise their innovations without fear of immediate competition.</a:t>
            </a:r>
            <a:endParaRPr lang="en-US" sz="1500" dirty="0"/>
          </a:p>
        </p:txBody>
      </p:sp>
      <p:sp>
        <p:nvSpPr>
          <p:cNvPr id="5" name="Text 2"/>
          <p:cNvSpPr/>
          <p:nvPr/>
        </p:nvSpPr>
        <p:spPr>
          <a:xfrm>
            <a:off x="6201370" y="3149322"/>
            <a:ext cx="7666911" cy="1231106"/>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Patents cover a wide spectrum of inventions: products, processes, machines, compositions of matter, or significant improvements to existing technologies. In exchange for this exclusive right, inventors must provide a detailed public disclosure of their invention, contributing to the collective pool of human knowledge.</a:t>
            </a:r>
            <a:endParaRPr lang="en-US" sz="1500" dirty="0"/>
          </a:p>
        </p:txBody>
      </p:sp>
      <p:sp>
        <p:nvSpPr>
          <p:cNvPr id="6" name="Shape 3"/>
          <p:cNvSpPr/>
          <p:nvPr/>
        </p:nvSpPr>
        <p:spPr>
          <a:xfrm>
            <a:off x="6201370" y="4596884"/>
            <a:ext cx="432911" cy="432911"/>
          </a:xfrm>
          <a:prstGeom prst="roundRect">
            <a:avLst>
              <a:gd name="adj" fmla="val 18668"/>
            </a:avLst>
          </a:prstGeom>
          <a:solidFill>
            <a:srgbClr val="D6F5EE"/>
          </a:solidFill>
          <a:ln w="7620">
            <a:solidFill>
              <a:srgbClr val="BCDBD4"/>
            </a:solidFill>
            <a:prstDash val="solid"/>
          </a:ln>
        </p:spPr>
        <p:txBody>
          <a:bodyPr/>
          <a:lstStyle/>
          <a:p>
            <a:endParaRPr lang="en-US"/>
          </a:p>
        </p:txBody>
      </p:sp>
      <p:sp>
        <p:nvSpPr>
          <p:cNvPr id="7" name="Text 4"/>
          <p:cNvSpPr/>
          <p:nvPr/>
        </p:nvSpPr>
        <p:spPr>
          <a:xfrm>
            <a:off x="6826687" y="4662964"/>
            <a:ext cx="3673316" cy="300633"/>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20-Year Exclusive Rights</a:t>
            </a:r>
            <a:endParaRPr lang="en-US" sz="1850" dirty="0"/>
          </a:p>
        </p:txBody>
      </p:sp>
      <p:sp>
        <p:nvSpPr>
          <p:cNvPr id="8" name="Text 5"/>
          <p:cNvSpPr/>
          <p:nvPr/>
        </p:nvSpPr>
        <p:spPr>
          <a:xfrm>
            <a:off x="6826687" y="5156002"/>
            <a:ext cx="7041594" cy="615553"/>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The right to exclude others from making, using, selling, or importing the invention</a:t>
            </a:r>
            <a:endParaRPr lang="en-US" sz="1500" dirty="0"/>
          </a:p>
        </p:txBody>
      </p:sp>
      <p:sp>
        <p:nvSpPr>
          <p:cNvPr id="9" name="Shape 6"/>
          <p:cNvSpPr/>
          <p:nvPr/>
        </p:nvSpPr>
        <p:spPr>
          <a:xfrm>
            <a:off x="6201370" y="6156365"/>
            <a:ext cx="432911" cy="432911"/>
          </a:xfrm>
          <a:prstGeom prst="roundRect">
            <a:avLst>
              <a:gd name="adj" fmla="val 18668"/>
            </a:avLst>
          </a:prstGeom>
          <a:solidFill>
            <a:srgbClr val="D6F5EE"/>
          </a:solidFill>
          <a:ln w="7620">
            <a:solidFill>
              <a:srgbClr val="BCDBD4"/>
            </a:solidFill>
            <a:prstDash val="solid"/>
          </a:ln>
        </p:spPr>
        <p:txBody>
          <a:bodyPr/>
          <a:lstStyle/>
          <a:p>
            <a:endParaRPr lang="en-US"/>
          </a:p>
        </p:txBody>
      </p:sp>
      <p:sp>
        <p:nvSpPr>
          <p:cNvPr id="10" name="Text 7"/>
          <p:cNvSpPr/>
          <p:nvPr/>
        </p:nvSpPr>
        <p:spPr>
          <a:xfrm>
            <a:off x="6826687" y="6222444"/>
            <a:ext cx="3970734" cy="300633"/>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Public Disclosure Required</a:t>
            </a:r>
            <a:endParaRPr lang="en-US" sz="1850" dirty="0"/>
          </a:p>
        </p:txBody>
      </p:sp>
      <p:sp>
        <p:nvSpPr>
          <p:cNvPr id="11" name="Text 8"/>
          <p:cNvSpPr/>
          <p:nvPr/>
        </p:nvSpPr>
        <p:spPr>
          <a:xfrm>
            <a:off x="6826687" y="6715482"/>
            <a:ext cx="7041594" cy="615553"/>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Inventors must reveal their invention's workings to advance collective knowledge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4138" y="497800"/>
            <a:ext cx="4861084" cy="565666"/>
          </a:xfrm>
          <a:prstGeom prst="rect">
            <a:avLst/>
          </a:prstGeom>
          <a:noFill/>
          <a:ln/>
        </p:spPr>
        <p:txBody>
          <a:bodyPr wrap="none" lIns="0" tIns="0" rIns="0" bIns="0" rtlCol="0" anchor="t"/>
          <a:lstStyle/>
          <a:p>
            <a:pPr marL="0" indent="0" algn="l">
              <a:lnSpc>
                <a:spcPts val="4450"/>
              </a:lnSpc>
              <a:buNone/>
            </a:pPr>
            <a:r>
              <a:rPr lang="en-US" sz="3550" b="1" dirty="0">
                <a:solidFill>
                  <a:srgbClr val="333F70"/>
                </a:solidFill>
                <a:latin typeface="Unbounded Bold" pitchFamily="34" charset="0"/>
                <a:ea typeface="Unbounded Bold" pitchFamily="34" charset="-122"/>
                <a:cs typeface="Unbounded Bold" pitchFamily="34" charset="-120"/>
              </a:rPr>
              <a:t>Types of Patents</a:t>
            </a:r>
            <a:endParaRPr lang="en-US" sz="3550" dirty="0"/>
          </a:p>
        </p:txBody>
      </p:sp>
      <p:sp>
        <p:nvSpPr>
          <p:cNvPr id="3" name="Text 1"/>
          <p:cNvSpPr/>
          <p:nvPr/>
        </p:nvSpPr>
        <p:spPr>
          <a:xfrm>
            <a:off x="724138" y="1425535"/>
            <a:ext cx="13182124" cy="579358"/>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Patent law recognises three distinct categories of patents, each designed to protect different aspects of innovation. Understanding these classifications helps inventors choose the appropriate protection for their creations.</a:t>
            </a:r>
            <a:endParaRPr lang="en-US" sz="1400" dirty="0"/>
          </a:p>
        </p:txBody>
      </p:sp>
      <p:sp>
        <p:nvSpPr>
          <p:cNvPr id="4" name="Shape 2"/>
          <p:cNvSpPr/>
          <p:nvPr/>
        </p:nvSpPr>
        <p:spPr>
          <a:xfrm>
            <a:off x="724138" y="2208490"/>
            <a:ext cx="4273391" cy="4335066"/>
          </a:xfrm>
          <a:prstGeom prst="roundRect">
            <a:avLst>
              <a:gd name="adj" fmla="val 1779"/>
            </a:avLst>
          </a:prstGeom>
          <a:solidFill>
            <a:srgbClr val="D6F5EE"/>
          </a:solidFill>
          <a:ln w="7620">
            <a:solidFill>
              <a:srgbClr val="BCDBD4"/>
            </a:solidFill>
            <a:prstDash val="solid"/>
          </a:ln>
        </p:spPr>
        <p:txBody>
          <a:bodyPr/>
          <a:lstStyle/>
          <a:p>
            <a:endParaRPr lang="en-US"/>
          </a:p>
        </p:txBody>
      </p:sp>
      <p:sp>
        <p:nvSpPr>
          <p:cNvPr id="5" name="Shape 3"/>
          <p:cNvSpPr/>
          <p:nvPr/>
        </p:nvSpPr>
        <p:spPr>
          <a:xfrm>
            <a:off x="912733" y="2397085"/>
            <a:ext cx="543044" cy="543044"/>
          </a:xfrm>
          <a:prstGeom prst="roundRect">
            <a:avLst>
              <a:gd name="adj" fmla="val 16836731"/>
            </a:avLst>
          </a:prstGeom>
          <a:solidFill>
            <a:srgbClr val="26A688"/>
          </a:solidFill>
          <a:ln/>
        </p:spPr>
        <p:txBody>
          <a:bodyPr/>
          <a:lstStyle/>
          <a:p>
            <a:endParaRPr lang="en-US"/>
          </a:p>
        </p:txBody>
      </p:sp>
      <p:pic>
        <p:nvPicPr>
          <p:cNvPr id="6" name="Image 0" descr="preencoded.png"/>
          <p:cNvPicPr>
            <a:picLocks noChangeAspect="1"/>
          </p:cNvPicPr>
          <p:nvPr/>
        </p:nvPicPr>
        <p:blipFill>
          <a:blip r:embed="rId3"/>
          <a:stretch>
            <a:fillRect/>
          </a:stretch>
        </p:blipFill>
        <p:spPr>
          <a:xfrm>
            <a:off x="1062038" y="2515910"/>
            <a:ext cx="244316" cy="305395"/>
          </a:xfrm>
          <a:prstGeom prst="rect">
            <a:avLst/>
          </a:prstGeom>
        </p:spPr>
      </p:pic>
      <p:sp>
        <p:nvSpPr>
          <p:cNvPr id="7" name="Text 4"/>
          <p:cNvSpPr/>
          <p:nvPr/>
        </p:nvSpPr>
        <p:spPr>
          <a:xfrm>
            <a:off x="912733" y="3121104"/>
            <a:ext cx="2262902" cy="28289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Utility Patents</a:t>
            </a:r>
            <a:endParaRPr lang="en-US" sz="1750" dirty="0"/>
          </a:p>
        </p:txBody>
      </p:sp>
      <p:sp>
        <p:nvSpPr>
          <p:cNvPr id="8" name="Text 5"/>
          <p:cNvSpPr/>
          <p:nvPr/>
        </p:nvSpPr>
        <p:spPr>
          <a:xfrm>
            <a:off x="912733" y="3512582"/>
            <a:ext cx="3896201" cy="1738074"/>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The most common type, protecting functional inventions including new machinery, chemical processes, manufacturing methods, and technological innovations. These patents grant 20 years of protection from the filing date.</a:t>
            </a:r>
            <a:endParaRPr lang="en-US" sz="1400" dirty="0"/>
          </a:p>
        </p:txBody>
      </p:sp>
      <p:sp>
        <p:nvSpPr>
          <p:cNvPr id="9" name="Text 6"/>
          <p:cNvSpPr/>
          <p:nvPr/>
        </p:nvSpPr>
        <p:spPr>
          <a:xfrm>
            <a:off x="912733" y="5359241"/>
            <a:ext cx="3896201"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New processes and machines</a:t>
            </a:r>
            <a:endParaRPr lang="en-US" sz="1400" dirty="0"/>
          </a:p>
        </p:txBody>
      </p:sp>
      <p:sp>
        <p:nvSpPr>
          <p:cNvPr id="10" name="Text 7"/>
          <p:cNvSpPr/>
          <p:nvPr/>
        </p:nvSpPr>
        <p:spPr>
          <a:xfrm>
            <a:off x="912733" y="5712262"/>
            <a:ext cx="3896201"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Chemical compositions</a:t>
            </a:r>
            <a:endParaRPr lang="en-US" sz="1400" dirty="0"/>
          </a:p>
        </p:txBody>
      </p:sp>
      <p:sp>
        <p:nvSpPr>
          <p:cNvPr id="11" name="Text 8"/>
          <p:cNvSpPr/>
          <p:nvPr/>
        </p:nvSpPr>
        <p:spPr>
          <a:xfrm>
            <a:off x="912733" y="6065282"/>
            <a:ext cx="3896201"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Technological improvements</a:t>
            </a:r>
            <a:endParaRPr lang="en-US" sz="1400" dirty="0"/>
          </a:p>
        </p:txBody>
      </p:sp>
      <p:sp>
        <p:nvSpPr>
          <p:cNvPr id="12" name="Shape 9"/>
          <p:cNvSpPr/>
          <p:nvPr/>
        </p:nvSpPr>
        <p:spPr>
          <a:xfrm>
            <a:off x="5178504" y="2208490"/>
            <a:ext cx="4273391" cy="4335066"/>
          </a:xfrm>
          <a:prstGeom prst="roundRect">
            <a:avLst>
              <a:gd name="adj" fmla="val 1779"/>
            </a:avLst>
          </a:prstGeom>
          <a:solidFill>
            <a:srgbClr val="D6F5EE"/>
          </a:solidFill>
          <a:ln w="7620">
            <a:solidFill>
              <a:srgbClr val="BCDBD4"/>
            </a:solidFill>
            <a:prstDash val="solid"/>
          </a:ln>
        </p:spPr>
        <p:txBody>
          <a:bodyPr/>
          <a:lstStyle/>
          <a:p>
            <a:endParaRPr lang="en-US"/>
          </a:p>
        </p:txBody>
      </p:sp>
      <p:sp>
        <p:nvSpPr>
          <p:cNvPr id="13" name="Shape 10"/>
          <p:cNvSpPr/>
          <p:nvPr/>
        </p:nvSpPr>
        <p:spPr>
          <a:xfrm>
            <a:off x="5367099" y="2397085"/>
            <a:ext cx="543044" cy="543044"/>
          </a:xfrm>
          <a:prstGeom prst="roundRect">
            <a:avLst>
              <a:gd name="adj" fmla="val 16836731"/>
            </a:avLst>
          </a:prstGeom>
          <a:solidFill>
            <a:srgbClr val="26A688"/>
          </a:solidFill>
          <a:ln/>
        </p:spPr>
        <p:txBody>
          <a:bodyPr/>
          <a:lstStyle/>
          <a:p>
            <a:endParaRPr lang="en-US"/>
          </a:p>
        </p:txBody>
      </p:sp>
      <p:pic>
        <p:nvPicPr>
          <p:cNvPr id="14" name="Image 1" descr="preencoded.png"/>
          <p:cNvPicPr>
            <a:picLocks noChangeAspect="1"/>
          </p:cNvPicPr>
          <p:nvPr/>
        </p:nvPicPr>
        <p:blipFill>
          <a:blip r:embed="rId4"/>
          <a:stretch>
            <a:fillRect/>
          </a:stretch>
        </p:blipFill>
        <p:spPr>
          <a:xfrm>
            <a:off x="5516404" y="2515910"/>
            <a:ext cx="244316" cy="305395"/>
          </a:xfrm>
          <a:prstGeom prst="rect">
            <a:avLst/>
          </a:prstGeom>
        </p:spPr>
      </p:pic>
      <p:sp>
        <p:nvSpPr>
          <p:cNvPr id="15" name="Text 11"/>
          <p:cNvSpPr/>
          <p:nvPr/>
        </p:nvSpPr>
        <p:spPr>
          <a:xfrm>
            <a:off x="5367099" y="3121104"/>
            <a:ext cx="2262902" cy="28289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Design Patents</a:t>
            </a:r>
            <a:endParaRPr lang="en-US" sz="1750" dirty="0"/>
          </a:p>
        </p:txBody>
      </p:sp>
      <p:sp>
        <p:nvSpPr>
          <p:cNvPr id="16" name="Text 12"/>
          <p:cNvSpPr/>
          <p:nvPr/>
        </p:nvSpPr>
        <p:spPr>
          <a:xfrm>
            <a:off x="5367099" y="3512582"/>
            <a:ext cx="3896201" cy="1448395"/>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Safeguard the ornamental design and aesthetic appearance of manufactured items. Protection lasts for 14-15 years, focusing purely on how a product looks rather than how it functions.</a:t>
            </a:r>
            <a:endParaRPr lang="en-US" sz="1400" dirty="0"/>
          </a:p>
        </p:txBody>
      </p:sp>
      <p:sp>
        <p:nvSpPr>
          <p:cNvPr id="17" name="Text 13"/>
          <p:cNvSpPr/>
          <p:nvPr/>
        </p:nvSpPr>
        <p:spPr>
          <a:xfrm>
            <a:off x="5367099" y="5069562"/>
            <a:ext cx="3896201"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Product appearance</a:t>
            </a:r>
            <a:endParaRPr lang="en-US" sz="1400" dirty="0"/>
          </a:p>
        </p:txBody>
      </p:sp>
      <p:sp>
        <p:nvSpPr>
          <p:cNvPr id="18" name="Text 14"/>
          <p:cNvSpPr/>
          <p:nvPr/>
        </p:nvSpPr>
        <p:spPr>
          <a:xfrm>
            <a:off x="5367099" y="5422583"/>
            <a:ext cx="3896201"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Decorative features</a:t>
            </a:r>
            <a:endParaRPr lang="en-US" sz="1400" dirty="0"/>
          </a:p>
        </p:txBody>
      </p:sp>
      <p:sp>
        <p:nvSpPr>
          <p:cNvPr id="19" name="Text 15"/>
          <p:cNvSpPr/>
          <p:nvPr/>
        </p:nvSpPr>
        <p:spPr>
          <a:xfrm>
            <a:off x="5367099" y="5775603"/>
            <a:ext cx="3896201"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Visual characteristics</a:t>
            </a:r>
            <a:endParaRPr lang="en-US" sz="1400" dirty="0"/>
          </a:p>
        </p:txBody>
      </p:sp>
      <p:sp>
        <p:nvSpPr>
          <p:cNvPr id="20" name="Shape 16"/>
          <p:cNvSpPr/>
          <p:nvPr/>
        </p:nvSpPr>
        <p:spPr>
          <a:xfrm>
            <a:off x="9632871" y="2208490"/>
            <a:ext cx="4273391" cy="4335066"/>
          </a:xfrm>
          <a:prstGeom prst="roundRect">
            <a:avLst>
              <a:gd name="adj" fmla="val 1779"/>
            </a:avLst>
          </a:prstGeom>
          <a:solidFill>
            <a:srgbClr val="D6F5EE"/>
          </a:solidFill>
          <a:ln w="7620">
            <a:solidFill>
              <a:srgbClr val="BCDBD4"/>
            </a:solidFill>
            <a:prstDash val="solid"/>
          </a:ln>
        </p:spPr>
        <p:txBody>
          <a:bodyPr/>
          <a:lstStyle/>
          <a:p>
            <a:endParaRPr lang="en-US"/>
          </a:p>
        </p:txBody>
      </p:sp>
      <p:sp>
        <p:nvSpPr>
          <p:cNvPr id="21" name="Shape 17"/>
          <p:cNvSpPr/>
          <p:nvPr/>
        </p:nvSpPr>
        <p:spPr>
          <a:xfrm>
            <a:off x="9821466" y="2397085"/>
            <a:ext cx="543044" cy="543044"/>
          </a:xfrm>
          <a:prstGeom prst="roundRect">
            <a:avLst>
              <a:gd name="adj" fmla="val 16836731"/>
            </a:avLst>
          </a:prstGeom>
          <a:solidFill>
            <a:srgbClr val="26A688"/>
          </a:solidFill>
          <a:ln/>
        </p:spPr>
        <p:txBody>
          <a:bodyPr/>
          <a:lstStyle/>
          <a:p>
            <a:endParaRPr lang="en-US"/>
          </a:p>
        </p:txBody>
      </p:sp>
      <p:pic>
        <p:nvPicPr>
          <p:cNvPr id="22" name="Image 2" descr="preencoded.png"/>
          <p:cNvPicPr>
            <a:picLocks noChangeAspect="1"/>
          </p:cNvPicPr>
          <p:nvPr/>
        </p:nvPicPr>
        <p:blipFill>
          <a:blip r:embed="rId5"/>
          <a:stretch>
            <a:fillRect/>
          </a:stretch>
        </p:blipFill>
        <p:spPr>
          <a:xfrm>
            <a:off x="9970770" y="2515910"/>
            <a:ext cx="244316" cy="305395"/>
          </a:xfrm>
          <a:prstGeom prst="rect">
            <a:avLst/>
          </a:prstGeom>
        </p:spPr>
      </p:pic>
      <p:sp>
        <p:nvSpPr>
          <p:cNvPr id="23" name="Text 18"/>
          <p:cNvSpPr/>
          <p:nvPr/>
        </p:nvSpPr>
        <p:spPr>
          <a:xfrm>
            <a:off x="9821466" y="3121104"/>
            <a:ext cx="2262902" cy="282893"/>
          </a:xfrm>
          <a:prstGeom prst="rect">
            <a:avLst/>
          </a:prstGeom>
          <a:noFill/>
          <a:ln/>
        </p:spPr>
        <p:txBody>
          <a:bodyPr wrap="none" lIns="0" tIns="0" rIns="0" bIns="0" rtlCol="0" anchor="t"/>
          <a:lstStyle/>
          <a:p>
            <a:pPr marL="0" indent="0" algn="l">
              <a:lnSpc>
                <a:spcPts val="2200"/>
              </a:lnSpc>
              <a:buNone/>
            </a:pPr>
            <a:r>
              <a:rPr lang="en-US" sz="1750" b="1" dirty="0">
                <a:solidFill>
                  <a:srgbClr val="333F70"/>
                </a:solidFill>
                <a:latin typeface="Unbounded Bold" pitchFamily="34" charset="0"/>
                <a:ea typeface="Unbounded Bold" pitchFamily="34" charset="-122"/>
                <a:cs typeface="Unbounded Bold" pitchFamily="34" charset="-120"/>
              </a:rPr>
              <a:t>Plant Patents</a:t>
            </a:r>
            <a:endParaRPr lang="en-US" sz="1750" dirty="0"/>
          </a:p>
        </p:txBody>
      </p:sp>
      <p:sp>
        <p:nvSpPr>
          <p:cNvPr id="24" name="Text 19"/>
          <p:cNvSpPr/>
          <p:nvPr/>
        </p:nvSpPr>
        <p:spPr>
          <a:xfrm>
            <a:off x="9821466" y="3512582"/>
            <a:ext cx="3896201" cy="1158716"/>
          </a:xfrm>
          <a:prstGeom prst="rect">
            <a:avLst/>
          </a:prstGeom>
          <a:noFill/>
          <a:ln/>
        </p:spPr>
        <p:txBody>
          <a:bodyPr wrap="square" lIns="0" tIns="0" rIns="0" bIns="0" rtlCol="0" anchor="t"/>
          <a:lstStyle/>
          <a:p>
            <a:pPr marL="0" indent="0" algn="l">
              <a:lnSpc>
                <a:spcPts val="2250"/>
              </a:lnSpc>
              <a:buNone/>
            </a:pPr>
            <a:r>
              <a:rPr lang="en-US" sz="1400" dirty="0">
                <a:solidFill>
                  <a:srgbClr val="333F70"/>
                </a:solidFill>
                <a:latin typeface="Open Sans" pitchFamily="34" charset="0"/>
                <a:ea typeface="Open Sans" pitchFamily="34" charset="-122"/>
                <a:cs typeface="Open Sans" pitchFamily="34" charset="-120"/>
              </a:rPr>
              <a:t>Protect new and distinct varieties of asexually reproduced plants. This unique category encourages agricultural innovation and the development of improved plant species.</a:t>
            </a:r>
            <a:endParaRPr lang="en-US" sz="1400" dirty="0"/>
          </a:p>
        </p:txBody>
      </p:sp>
      <p:sp>
        <p:nvSpPr>
          <p:cNvPr id="25" name="Text 20"/>
          <p:cNvSpPr/>
          <p:nvPr/>
        </p:nvSpPr>
        <p:spPr>
          <a:xfrm>
            <a:off x="9821466" y="4779883"/>
            <a:ext cx="3896201"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New plant varieties</a:t>
            </a:r>
            <a:endParaRPr lang="en-US" sz="1400" dirty="0"/>
          </a:p>
        </p:txBody>
      </p:sp>
      <p:sp>
        <p:nvSpPr>
          <p:cNvPr id="26" name="Text 21"/>
          <p:cNvSpPr/>
          <p:nvPr/>
        </p:nvSpPr>
        <p:spPr>
          <a:xfrm>
            <a:off x="9821466" y="5132903"/>
            <a:ext cx="3896201"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Hybrid species</a:t>
            </a:r>
            <a:endParaRPr lang="en-US" sz="1400" dirty="0"/>
          </a:p>
        </p:txBody>
      </p:sp>
      <p:sp>
        <p:nvSpPr>
          <p:cNvPr id="27" name="Text 22"/>
          <p:cNvSpPr/>
          <p:nvPr/>
        </p:nvSpPr>
        <p:spPr>
          <a:xfrm>
            <a:off x="9821466" y="5485924"/>
            <a:ext cx="3896201" cy="289679"/>
          </a:xfrm>
          <a:prstGeom prst="rect">
            <a:avLst/>
          </a:prstGeom>
          <a:noFill/>
          <a:ln/>
        </p:spPr>
        <p:txBody>
          <a:bodyPr wrap="none" lIns="0" tIns="0" rIns="0" bIns="0" rtlCol="0" anchor="t"/>
          <a:lstStyle/>
          <a:p>
            <a:pPr marL="342900" indent="-342900" algn="l">
              <a:lnSpc>
                <a:spcPts val="2250"/>
              </a:lnSpc>
              <a:buSzPct val="100000"/>
              <a:buChar char="•"/>
            </a:pPr>
            <a:r>
              <a:rPr lang="en-US" sz="1400" dirty="0">
                <a:solidFill>
                  <a:srgbClr val="333F70"/>
                </a:solidFill>
                <a:latin typeface="Open Sans" pitchFamily="34" charset="0"/>
                <a:ea typeface="Open Sans" pitchFamily="34" charset="-122"/>
                <a:cs typeface="Open Sans" pitchFamily="34" charset="-120"/>
              </a:rPr>
              <a:t>Cultivated strains</a:t>
            </a:r>
            <a:endParaRPr lang="en-US" sz="1400" dirty="0"/>
          </a:p>
        </p:txBody>
      </p:sp>
      <p:sp>
        <p:nvSpPr>
          <p:cNvPr id="28" name="Text 23"/>
          <p:cNvSpPr/>
          <p:nvPr/>
        </p:nvSpPr>
        <p:spPr>
          <a:xfrm>
            <a:off x="995601" y="6950750"/>
            <a:ext cx="12910661" cy="579358"/>
          </a:xfrm>
          <a:prstGeom prst="rect">
            <a:avLst/>
          </a:prstGeom>
          <a:noFill/>
          <a:ln/>
        </p:spPr>
        <p:txBody>
          <a:bodyPr wrap="square" lIns="0" tIns="0" rIns="0" bIns="0" rtlCol="0" anchor="t"/>
          <a:lstStyle/>
          <a:p>
            <a:pPr marL="0" indent="0" algn="l">
              <a:lnSpc>
                <a:spcPts val="2250"/>
              </a:lnSpc>
              <a:buNone/>
            </a:pPr>
            <a:r>
              <a:rPr lang="en-US" sz="1400" b="1" dirty="0">
                <a:solidFill>
                  <a:srgbClr val="333F70"/>
                </a:solidFill>
                <a:latin typeface="Open Sans" pitchFamily="34" charset="0"/>
                <a:ea typeface="Open Sans" pitchFamily="34" charset="-122"/>
                <a:cs typeface="Open Sans" pitchFamily="34" charset="-120"/>
              </a:rPr>
              <a:t>Remarkable Achievement:</a:t>
            </a:r>
            <a:r>
              <a:rPr lang="en-US" sz="1400" dirty="0">
                <a:solidFill>
                  <a:srgbClr val="333F70"/>
                </a:solidFill>
                <a:latin typeface="Open Sans" pitchFamily="34" charset="0"/>
                <a:ea typeface="Open Sans" pitchFamily="34" charset="-122"/>
                <a:cs typeface="Open Sans" pitchFamily="34" charset="-120"/>
              </a:rPr>
              <a:t> Gurtej Singh Sandhu, a pioneering electrical engineer, holds over 1,340 utility patents—one of the most prolific inventors in U.S. history. His work in semiconductor technology has revolutionised computer memory systems worldwide.</a:t>
            </a:r>
            <a:endParaRPr lang="en-US" sz="1400" dirty="0"/>
          </a:p>
        </p:txBody>
      </p:sp>
      <p:sp>
        <p:nvSpPr>
          <p:cNvPr id="29" name="Shape 24"/>
          <p:cNvSpPr/>
          <p:nvPr/>
        </p:nvSpPr>
        <p:spPr>
          <a:xfrm>
            <a:off x="724138" y="6747153"/>
            <a:ext cx="22860" cy="986552"/>
          </a:xfrm>
          <a:prstGeom prst="rect">
            <a:avLst/>
          </a:prstGeom>
          <a:solidFill>
            <a:srgbClr val="26A688"/>
          </a:solidFill>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6167" y="678299"/>
            <a:ext cx="6369844" cy="598527"/>
          </a:xfrm>
          <a:prstGeom prst="rect">
            <a:avLst/>
          </a:prstGeom>
          <a:noFill/>
          <a:ln/>
        </p:spPr>
        <p:txBody>
          <a:bodyPr wrap="none" lIns="0" tIns="0" rIns="0" bIns="0" rtlCol="0" anchor="t"/>
          <a:lstStyle/>
          <a:p>
            <a:pPr marL="0" indent="0" algn="l">
              <a:lnSpc>
                <a:spcPts val="4700"/>
              </a:lnSpc>
              <a:buNone/>
            </a:pPr>
            <a:r>
              <a:rPr lang="en-US" sz="3750" b="1" dirty="0">
                <a:solidFill>
                  <a:srgbClr val="333F70"/>
                </a:solidFill>
                <a:latin typeface="Unbounded Bold" pitchFamily="34" charset="0"/>
                <a:ea typeface="Unbounded Bold" pitchFamily="34" charset="-122"/>
                <a:cs typeface="Unbounded Bold" pitchFamily="34" charset="-120"/>
              </a:rPr>
              <a:t>Patentability Criteria</a:t>
            </a:r>
            <a:endParaRPr lang="en-US" sz="3750" dirty="0"/>
          </a:p>
        </p:txBody>
      </p:sp>
      <p:sp>
        <p:nvSpPr>
          <p:cNvPr id="3" name="Text 1"/>
          <p:cNvSpPr/>
          <p:nvPr/>
        </p:nvSpPr>
        <p:spPr>
          <a:xfrm>
            <a:off x="766167" y="1659850"/>
            <a:ext cx="13098066" cy="919401"/>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Not every invention qualifies for patent protection. To receive a patent, an invention must satisfy stringent criteria designed to ensure that only truly innovative and beneficial creations receive exclusive rights. These requirements maintain the integrity of the patent system whilst encouraging genuine advancement.</a:t>
            </a:r>
            <a:endParaRPr lang="en-US" sz="1500" dirty="0"/>
          </a:p>
        </p:txBody>
      </p:sp>
      <p:sp>
        <p:nvSpPr>
          <p:cNvPr id="4" name="Text 2"/>
          <p:cNvSpPr/>
          <p:nvPr/>
        </p:nvSpPr>
        <p:spPr>
          <a:xfrm>
            <a:off x="766167" y="2794635"/>
            <a:ext cx="191453" cy="239435"/>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Unbounded Light" pitchFamily="34" charset="0"/>
                <a:ea typeface="Unbounded Light" pitchFamily="34" charset="-122"/>
                <a:cs typeface="Unbounded Light" pitchFamily="34" charset="-120"/>
              </a:rPr>
              <a:t>01</a:t>
            </a:r>
            <a:endParaRPr lang="en-US" sz="1500" dirty="0"/>
          </a:p>
        </p:txBody>
      </p:sp>
      <p:sp>
        <p:nvSpPr>
          <p:cNvPr id="5" name="Shape 3"/>
          <p:cNvSpPr/>
          <p:nvPr/>
        </p:nvSpPr>
        <p:spPr>
          <a:xfrm>
            <a:off x="766167" y="3097292"/>
            <a:ext cx="6453307" cy="22860"/>
          </a:xfrm>
          <a:prstGeom prst="rect">
            <a:avLst/>
          </a:prstGeom>
          <a:solidFill>
            <a:srgbClr val="26A688"/>
          </a:solidFill>
          <a:ln/>
        </p:spPr>
        <p:txBody>
          <a:bodyPr/>
          <a:lstStyle/>
          <a:p>
            <a:endParaRPr lang="en-US"/>
          </a:p>
        </p:txBody>
      </p:sp>
      <p:sp>
        <p:nvSpPr>
          <p:cNvPr id="6" name="Text 4"/>
          <p:cNvSpPr/>
          <p:nvPr/>
        </p:nvSpPr>
        <p:spPr>
          <a:xfrm>
            <a:off x="766167" y="3238738"/>
            <a:ext cx="2394347" cy="299204"/>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Utility</a:t>
            </a:r>
            <a:endParaRPr lang="en-US" sz="1850" dirty="0"/>
          </a:p>
        </p:txBody>
      </p:sp>
      <p:sp>
        <p:nvSpPr>
          <p:cNvPr id="7" name="Text 5"/>
          <p:cNvSpPr/>
          <p:nvPr/>
        </p:nvSpPr>
        <p:spPr>
          <a:xfrm>
            <a:off x="766167" y="3652838"/>
            <a:ext cx="6453307" cy="61293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The invention must be useful and provide some identifiable benefit or solve a specific problem</a:t>
            </a:r>
            <a:endParaRPr lang="en-US" sz="1500" dirty="0"/>
          </a:p>
        </p:txBody>
      </p:sp>
      <p:sp>
        <p:nvSpPr>
          <p:cNvPr id="8" name="Text 6"/>
          <p:cNvSpPr/>
          <p:nvPr/>
        </p:nvSpPr>
        <p:spPr>
          <a:xfrm>
            <a:off x="7410926" y="2794635"/>
            <a:ext cx="191453" cy="239435"/>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Unbounded Light" pitchFamily="34" charset="0"/>
                <a:ea typeface="Unbounded Light" pitchFamily="34" charset="-122"/>
                <a:cs typeface="Unbounded Light" pitchFamily="34" charset="-120"/>
              </a:rPr>
              <a:t>02</a:t>
            </a:r>
            <a:endParaRPr lang="en-US" sz="1500" dirty="0"/>
          </a:p>
        </p:txBody>
      </p:sp>
      <p:sp>
        <p:nvSpPr>
          <p:cNvPr id="9" name="Shape 7"/>
          <p:cNvSpPr/>
          <p:nvPr/>
        </p:nvSpPr>
        <p:spPr>
          <a:xfrm>
            <a:off x="7410926" y="3097292"/>
            <a:ext cx="6453307" cy="22860"/>
          </a:xfrm>
          <a:prstGeom prst="rect">
            <a:avLst/>
          </a:prstGeom>
          <a:solidFill>
            <a:srgbClr val="26A688"/>
          </a:solidFill>
          <a:ln/>
        </p:spPr>
        <p:txBody>
          <a:bodyPr/>
          <a:lstStyle/>
          <a:p>
            <a:endParaRPr lang="en-US"/>
          </a:p>
        </p:txBody>
      </p:sp>
      <p:sp>
        <p:nvSpPr>
          <p:cNvPr id="10" name="Text 8"/>
          <p:cNvSpPr/>
          <p:nvPr/>
        </p:nvSpPr>
        <p:spPr>
          <a:xfrm>
            <a:off x="7410926" y="3238738"/>
            <a:ext cx="2394347" cy="299204"/>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Novelty</a:t>
            </a:r>
            <a:endParaRPr lang="en-US" sz="1850" dirty="0"/>
          </a:p>
        </p:txBody>
      </p:sp>
      <p:sp>
        <p:nvSpPr>
          <p:cNvPr id="11" name="Text 9"/>
          <p:cNvSpPr/>
          <p:nvPr/>
        </p:nvSpPr>
        <p:spPr>
          <a:xfrm>
            <a:off x="7410926" y="3652838"/>
            <a:ext cx="6453307" cy="61293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The invention must be completely new and not previously known, used, or published anywhere in the world</a:t>
            </a:r>
            <a:endParaRPr lang="en-US" sz="1500" dirty="0"/>
          </a:p>
        </p:txBody>
      </p:sp>
      <p:sp>
        <p:nvSpPr>
          <p:cNvPr id="12" name="Text 10"/>
          <p:cNvSpPr/>
          <p:nvPr/>
        </p:nvSpPr>
        <p:spPr>
          <a:xfrm>
            <a:off x="766167" y="4600813"/>
            <a:ext cx="191453" cy="239435"/>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Unbounded Light" pitchFamily="34" charset="0"/>
                <a:ea typeface="Unbounded Light" pitchFamily="34" charset="-122"/>
                <a:cs typeface="Unbounded Light" pitchFamily="34" charset="-120"/>
              </a:rPr>
              <a:t>03</a:t>
            </a:r>
            <a:endParaRPr lang="en-US" sz="1500" dirty="0"/>
          </a:p>
        </p:txBody>
      </p:sp>
      <p:sp>
        <p:nvSpPr>
          <p:cNvPr id="13" name="Shape 11"/>
          <p:cNvSpPr/>
          <p:nvPr/>
        </p:nvSpPr>
        <p:spPr>
          <a:xfrm>
            <a:off x="766167" y="4903470"/>
            <a:ext cx="6453307" cy="22860"/>
          </a:xfrm>
          <a:prstGeom prst="rect">
            <a:avLst/>
          </a:prstGeom>
          <a:solidFill>
            <a:srgbClr val="26A688"/>
          </a:solidFill>
          <a:ln/>
        </p:spPr>
        <p:txBody>
          <a:bodyPr/>
          <a:lstStyle/>
          <a:p>
            <a:endParaRPr lang="en-US"/>
          </a:p>
        </p:txBody>
      </p:sp>
      <p:sp>
        <p:nvSpPr>
          <p:cNvPr id="14" name="Text 12"/>
          <p:cNvSpPr/>
          <p:nvPr/>
        </p:nvSpPr>
        <p:spPr>
          <a:xfrm>
            <a:off x="766167" y="5044916"/>
            <a:ext cx="2649974" cy="299204"/>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Non-Obviousness</a:t>
            </a:r>
            <a:endParaRPr lang="en-US" sz="1850" dirty="0"/>
          </a:p>
        </p:txBody>
      </p:sp>
      <p:sp>
        <p:nvSpPr>
          <p:cNvPr id="15" name="Text 13"/>
          <p:cNvSpPr/>
          <p:nvPr/>
        </p:nvSpPr>
        <p:spPr>
          <a:xfrm>
            <a:off x="766167" y="5459016"/>
            <a:ext cx="6453307" cy="61293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The invention cannot be an obvious improvement to someone with ordinary skill in the relevant field</a:t>
            </a:r>
            <a:endParaRPr lang="en-US" sz="1500" dirty="0"/>
          </a:p>
        </p:txBody>
      </p:sp>
      <p:sp>
        <p:nvSpPr>
          <p:cNvPr id="16" name="Text 14"/>
          <p:cNvSpPr/>
          <p:nvPr/>
        </p:nvSpPr>
        <p:spPr>
          <a:xfrm>
            <a:off x="7410926" y="4600813"/>
            <a:ext cx="191453" cy="239435"/>
          </a:xfrm>
          <a:prstGeom prst="rect">
            <a:avLst/>
          </a:prstGeom>
          <a:noFill/>
          <a:ln/>
        </p:spPr>
        <p:txBody>
          <a:bodyPr wrap="none" lIns="0" tIns="0" rIns="0" bIns="0" rtlCol="0" anchor="t"/>
          <a:lstStyle/>
          <a:p>
            <a:pPr marL="0" indent="0" algn="l">
              <a:lnSpc>
                <a:spcPts val="2400"/>
              </a:lnSpc>
              <a:buNone/>
            </a:pPr>
            <a:r>
              <a:rPr lang="en-US" sz="1500" dirty="0">
                <a:solidFill>
                  <a:srgbClr val="333F70"/>
                </a:solidFill>
                <a:latin typeface="Unbounded Light" pitchFamily="34" charset="0"/>
                <a:ea typeface="Unbounded Light" pitchFamily="34" charset="-122"/>
                <a:cs typeface="Unbounded Light" pitchFamily="34" charset="-120"/>
              </a:rPr>
              <a:t>04</a:t>
            </a:r>
            <a:endParaRPr lang="en-US" sz="1500" dirty="0"/>
          </a:p>
        </p:txBody>
      </p:sp>
      <p:sp>
        <p:nvSpPr>
          <p:cNvPr id="17" name="Shape 15"/>
          <p:cNvSpPr/>
          <p:nvPr/>
        </p:nvSpPr>
        <p:spPr>
          <a:xfrm>
            <a:off x="7410926" y="4903470"/>
            <a:ext cx="6453307" cy="22860"/>
          </a:xfrm>
          <a:prstGeom prst="rect">
            <a:avLst/>
          </a:prstGeom>
          <a:solidFill>
            <a:srgbClr val="26A688"/>
          </a:solidFill>
          <a:ln/>
        </p:spPr>
        <p:txBody>
          <a:bodyPr/>
          <a:lstStyle/>
          <a:p>
            <a:endParaRPr lang="en-US"/>
          </a:p>
        </p:txBody>
      </p:sp>
      <p:sp>
        <p:nvSpPr>
          <p:cNvPr id="18" name="Text 16"/>
          <p:cNvSpPr/>
          <p:nvPr/>
        </p:nvSpPr>
        <p:spPr>
          <a:xfrm>
            <a:off x="7410926" y="5044916"/>
            <a:ext cx="3249454" cy="299204"/>
          </a:xfrm>
          <a:prstGeom prst="rect">
            <a:avLst/>
          </a:prstGeom>
          <a:noFill/>
          <a:ln/>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Statutory Categories</a:t>
            </a:r>
            <a:endParaRPr lang="en-US" sz="1850" dirty="0"/>
          </a:p>
        </p:txBody>
      </p:sp>
      <p:sp>
        <p:nvSpPr>
          <p:cNvPr id="19" name="Text 17"/>
          <p:cNvSpPr/>
          <p:nvPr/>
        </p:nvSpPr>
        <p:spPr>
          <a:xfrm>
            <a:off x="7410926" y="5459016"/>
            <a:ext cx="6453307" cy="612934"/>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Must fall into accepted categories: process, machine, manufacture, composition of matter, or improvement thereof</a:t>
            </a:r>
            <a:endParaRPr lang="en-US" sz="1500" dirty="0"/>
          </a:p>
        </p:txBody>
      </p:sp>
      <p:sp>
        <p:nvSpPr>
          <p:cNvPr id="20" name="Shape 18"/>
          <p:cNvSpPr/>
          <p:nvPr/>
        </p:nvSpPr>
        <p:spPr>
          <a:xfrm>
            <a:off x="766167" y="6430923"/>
            <a:ext cx="13098066" cy="1120259"/>
          </a:xfrm>
          <a:prstGeom prst="roundRect">
            <a:avLst>
              <a:gd name="adj" fmla="val 7182"/>
            </a:avLst>
          </a:prstGeom>
          <a:solidFill>
            <a:srgbClr val="C1F1E5"/>
          </a:solidFill>
          <a:ln/>
        </p:spPr>
        <p:txBody>
          <a:bodyPr/>
          <a:lstStyle/>
          <a:p>
            <a:endParaRPr lang="en-US"/>
          </a:p>
        </p:txBody>
      </p:sp>
      <p:pic>
        <p:nvPicPr>
          <p:cNvPr id="21" name="Image 0" descr="preencoded.png"/>
          <p:cNvPicPr>
            <a:picLocks noChangeAspect="1"/>
          </p:cNvPicPr>
          <p:nvPr/>
        </p:nvPicPr>
        <p:blipFill>
          <a:blip r:embed="rId3"/>
          <a:stretch>
            <a:fillRect/>
          </a:stretch>
        </p:blipFill>
        <p:spPr>
          <a:xfrm>
            <a:off x="957620" y="6731318"/>
            <a:ext cx="239435" cy="191453"/>
          </a:xfrm>
          <a:prstGeom prst="rect">
            <a:avLst/>
          </a:prstGeom>
        </p:spPr>
      </p:pic>
      <p:sp>
        <p:nvSpPr>
          <p:cNvPr id="22" name="Text 19"/>
          <p:cNvSpPr/>
          <p:nvPr/>
        </p:nvSpPr>
        <p:spPr>
          <a:xfrm>
            <a:off x="1388507" y="6670238"/>
            <a:ext cx="12284273" cy="612934"/>
          </a:xfrm>
          <a:prstGeom prst="rect">
            <a:avLst/>
          </a:prstGeom>
          <a:noFill/>
          <a:ln/>
        </p:spPr>
        <p:txBody>
          <a:bodyPr wrap="square" lIns="0" tIns="0" rIns="0" bIns="0" rtlCol="0" anchor="t"/>
          <a:lstStyle/>
          <a:p>
            <a:pPr marL="0" indent="0" algn="l">
              <a:lnSpc>
                <a:spcPts val="2400"/>
              </a:lnSpc>
              <a:buNone/>
            </a:pPr>
            <a:r>
              <a:rPr lang="en-US" sz="1500" b="1" dirty="0">
                <a:solidFill>
                  <a:srgbClr val="000000"/>
                </a:solidFill>
                <a:latin typeface="Open Sans" pitchFamily="34" charset="0"/>
                <a:ea typeface="Open Sans" pitchFamily="34" charset="-122"/>
                <a:cs typeface="Open Sans" pitchFamily="34" charset="-120"/>
              </a:rPr>
              <a:t>Territorial Nature:</a:t>
            </a:r>
            <a:r>
              <a:rPr lang="en-US" sz="1500" dirty="0">
                <a:solidFill>
                  <a:srgbClr val="000000"/>
                </a:solidFill>
                <a:latin typeface="Open Sans" pitchFamily="34" charset="0"/>
                <a:ea typeface="Open Sans" pitchFamily="34" charset="-122"/>
                <a:cs typeface="Open Sans" pitchFamily="34" charset="-120"/>
              </a:rPr>
              <a:t> Patent protection is territorial, meaning a patent is only valid in the country or region where it was granted. Inventors seeking global protection must file applications in multiple jurisdictions, though international treaties can streamline this process.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0422" y="357783"/>
            <a:ext cx="7358063" cy="406598"/>
          </a:xfrm>
          <a:prstGeom prst="rect">
            <a:avLst/>
          </a:prstGeom>
          <a:noFill/>
          <a:ln/>
        </p:spPr>
        <p:txBody>
          <a:bodyPr wrap="none" lIns="0" tIns="0" rIns="0" bIns="0" rtlCol="0" anchor="t"/>
          <a:lstStyle/>
          <a:p>
            <a:pPr marL="0" indent="0" algn="l">
              <a:lnSpc>
                <a:spcPts val="3200"/>
              </a:lnSpc>
              <a:buNone/>
            </a:pPr>
            <a:r>
              <a:rPr lang="en-US" sz="2550" b="1" dirty="0">
                <a:solidFill>
                  <a:srgbClr val="333F70"/>
                </a:solidFill>
                <a:latin typeface="Unbounded Bold" pitchFamily="34" charset="0"/>
                <a:ea typeface="Unbounded Bold" pitchFamily="34" charset="-122"/>
                <a:cs typeface="Unbounded Bold" pitchFamily="34" charset="-120"/>
              </a:rPr>
              <a:t>Historical Evolution and Importance</a:t>
            </a:r>
            <a:endParaRPr lang="en-US" sz="2550" dirty="0"/>
          </a:p>
        </p:txBody>
      </p:sp>
      <p:pic>
        <p:nvPicPr>
          <p:cNvPr id="3" name="Image 0" descr="preencoded.png"/>
          <p:cNvPicPr>
            <a:picLocks noChangeAspect="1"/>
          </p:cNvPicPr>
          <p:nvPr/>
        </p:nvPicPr>
        <p:blipFill>
          <a:blip r:embed="rId3"/>
          <a:stretch>
            <a:fillRect/>
          </a:stretch>
        </p:blipFill>
        <p:spPr>
          <a:xfrm>
            <a:off x="520422" y="1105853"/>
            <a:ext cx="4549973" cy="4549973"/>
          </a:xfrm>
          <a:prstGeom prst="rect">
            <a:avLst/>
          </a:prstGeom>
        </p:spPr>
      </p:pic>
      <p:sp>
        <p:nvSpPr>
          <p:cNvPr id="4" name="Text 1"/>
          <p:cNvSpPr/>
          <p:nvPr/>
        </p:nvSpPr>
        <p:spPr>
          <a:xfrm>
            <a:off x="5395436" y="1076563"/>
            <a:ext cx="8722043" cy="624364"/>
          </a:xfrm>
          <a:prstGeom prst="rect">
            <a:avLst/>
          </a:prstGeom>
          <a:noFill/>
          <a:ln/>
        </p:spPr>
        <p:txBody>
          <a:bodyPr wrap="square" lIns="0" tIns="0" rIns="0" bIns="0" rtlCol="0" anchor="t"/>
          <a:lstStyle/>
          <a:p>
            <a:pPr marL="0" indent="0" algn="l">
              <a:lnSpc>
                <a:spcPts val="1600"/>
              </a:lnSpc>
              <a:buNone/>
            </a:pPr>
            <a:r>
              <a:rPr lang="en-US" sz="1000" dirty="0">
                <a:solidFill>
                  <a:srgbClr val="333F70"/>
                </a:solidFill>
                <a:latin typeface="Open Sans" pitchFamily="34" charset="0"/>
                <a:ea typeface="Open Sans" pitchFamily="34" charset="-122"/>
                <a:cs typeface="Open Sans" pitchFamily="34" charset="-120"/>
              </a:rPr>
              <a:t>The concept of protecting intellectual property has deep historical roots. Venice enacted the world's first patent law in 1474, granting artisans monopoly rights over their inventions for a specified period. This groundbreaking legislation recognised that innovation flourishes when creators can reap rewards from their ingenuity.</a:t>
            </a:r>
            <a:endParaRPr lang="en-US" sz="1000" dirty="0"/>
          </a:p>
        </p:txBody>
      </p:sp>
      <p:sp>
        <p:nvSpPr>
          <p:cNvPr id="5" name="Text 2"/>
          <p:cNvSpPr/>
          <p:nvPr/>
        </p:nvSpPr>
        <p:spPr>
          <a:xfrm>
            <a:off x="5395436" y="1817965"/>
            <a:ext cx="8722043" cy="624364"/>
          </a:xfrm>
          <a:prstGeom prst="rect">
            <a:avLst/>
          </a:prstGeom>
          <a:noFill/>
          <a:ln/>
        </p:spPr>
        <p:txBody>
          <a:bodyPr wrap="square" lIns="0" tIns="0" rIns="0" bIns="0" rtlCol="0" anchor="t"/>
          <a:lstStyle/>
          <a:p>
            <a:pPr marL="0" indent="0" algn="l">
              <a:lnSpc>
                <a:spcPts val="1600"/>
              </a:lnSpc>
              <a:buNone/>
            </a:pPr>
            <a:r>
              <a:rPr lang="en-US" sz="1000" dirty="0">
                <a:solidFill>
                  <a:srgbClr val="333F70"/>
                </a:solidFill>
                <a:latin typeface="Open Sans" pitchFamily="34" charset="0"/>
                <a:ea typeface="Open Sans" pitchFamily="34" charset="-122"/>
                <a:cs typeface="Open Sans" pitchFamily="34" charset="-120"/>
              </a:rPr>
              <a:t>The United States Constitution embedded intellectual property protection into the nation's foundational framework. Article 1, Section 8 empowers Congress to grant patents and copyrights "to promote the Progress of Science and useful Arts." This constitutional mandate reflects the Founders' understanding that protecting IP rights serves the greater public good.</a:t>
            </a:r>
            <a:endParaRPr lang="en-US" sz="1000" dirty="0"/>
          </a:p>
        </p:txBody>
      </p:sp>
      <p:sp>
        <p:nvSpPr>
          <p:cNvPr id="6" name="Shape 3"/>
          <p:cNvSpPr/>
          <p:nvPr/>
        </p:nvSpPr>
        <p:spPr>
          <a:xfrm>
            <a:off x="520422" y="6958251"/>
            <a:ext cx="13589556" cy="15240"/>
          </a:xfrm>
          <a:prstGeom prst="roundRect">
            <a:avLst>
              <a:gd name="adj" fmla="val 358560"/>
            </a:avLst>
          </a:prstGeom>
          <a:solidFill>
            <a:srgbClr val="BCDBD4"/>
          </a:solidFill>
          <a:ln/>
        </p:spPr>
        <p:txBody>
          <a:bodyPr/>
          <a:lstStyle/>
          <a:p>
            <a:endParaRPr lang="en-US"/>
          </a:p>
        </p:txBody>
      </p:sp>
      <p:sp>
        <p:nvSpPr>
          <p:cNvPr id="7" name="Shape 4"/>
          <p:cNvSpPr/>
          <p:nvPr/>
        </p:nvSpPr>
        <p:spPr>
          <a:xfrm>
            <a:off x="3181945" y="6567964"/>
            <a:ext cx="15240" cy="390287"/>
          </a:xfrm>
          <a:prstGeom prst="roundRect">
            <a:avLst>
              <a:gd name="adj" fmla="val 358560"/>
            </a:avLst>
          </a:prstGeom>
          <a:solidFill>
            <a:srgbClr val="BCDBD4"/>
          </a:solidFill>
          <a:ln/>
        </p:spPr>
        <p:txBody>
          <a:bodyPr/>
          <a:lstStyle/>
          <a:p>
            <a:endParaRPr lang="en-US"/>
          </a:p>
        </p:txBody>
      </p:sp>
      <p:sp>
        <p:nvSpPr>
          <p:cNvPr id="8" name="Shape 5"/>
          <p:cNvSpPr/>
          <p:nvPr/>
        </p:nvSpPr>
        <p:spPr>
          <a:xfrm>
            <a:off x="3043238" y="6811923"/>
            <a:ext cx="292656" cy="292656"/>
          </a:xfrm>
          <a:prstGeom prst="roundRect">
            <a:avLst>
              <a:gd name="adj" fmla="val 18672"/>
            </a:avLst>
          </a:prstGeom>
          <a:solidFill>
            <a:srgbClr val="D6F5EE"/>
          </a:solidFill>
          <a:ln w="7620">
            <a:solidFill>
              <a:srgbClr val="BCDBD4"/>
            </a:solidFill>
            <a:prstDash val="solid"/>
          </a:ln>
        </p:spPr>
        <p:txBody>
          <a:bodyPr/>
          <a:lstStyle/>
          <a:p>
            <a:endParaRPr lang="en-US"/>
          </a:p>
        </p:txBody>
      </p:sp>
      <p:sp>
        <p:nvSpPr>
          <p:cNvPr id="9" name="Text 6"/>
          <p:cNvSpPr/>
          <p:nvPr/>
        </p:nvSpPr>
        <p:spPr>
          <a:xfrm>
            <a:off x="3091994" y="6836331"/>
            <a:ext cx="195143" cy="243840"/>
          </a:xfrm>
          <a:prstGeom prst="rect">
            <a:avLst/>
          </a:prstGeom>
          <a:noFill/>
          <a:ln/>
        </p:spPr>
        <p:txBody>
          <a:bodyPr wrap="none" lIns="0" tIns="0" rIns="0" bIns="0" rtlCol="0" anchor="t"/>
          <a:lstStyle/>
          <a:p>
            <a:pPr marL="0" indent="0" algn="ctr">
              <a:lnSpc>
                <a:spcPts val="1500"/>
              </a:lnSpc>
              <a:buNone/>
            </a:pPr>
            <a:r>
              <a:rPr lang="en-US" sz="1500" b="1" dirty="0">
                <a:solidFill>
                  <a:srgbClr val="333F70"/>
                </a:solidFill>
                <a:latin typeface="Unbounded Bold" pitchFamily="34" charset="0"/>
                <a:ea typeface="Unbounded Bold" pitchFamily="34" charset="-122"/>
                <a:cs typeface="Unbounded Bold" pitchFamily="34" charset="-120"/>
              </a:rPr>
              <a:t>1</a:t>
            </a:r>
            <a:endParaRPr lang="en-US" sz="1500" dirty="0"/>
          </a:p>
        </p:txBody>
      </p:sp>
      <p:sp>
        <p:nvSpPr>
          <p:cNvPr id="10" name="Text 7"/>
          <p:cNvSpPr/>
          <p:nvPr/>
        </p:nvSpPr>
        <p:spPr>
          <a:xfrm>
            <a:off x="2376368" y="5948482"/>
            <a:ext cx="1626275" cy="203240"/>
          </a:xfrm>
          <a:prstGeom prst="rect">
            <a:avLst/>
          </a:prstGeom>
          <a:noFill/>
          <a:ln/>
        </p:spPr>
        <p:txBody>
          <a:bodyPr wrap="none" lIns="0" tIns="0" rIns="0" bIns="0" rtlCol="0" anchor="t"/>
          <a:lstStyle/>
          <a:p>
            <a:pPr marL="0" indent="0" algn="ctr">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1474</a:t>
            </a:r>
            <a:endParaRPr lang="en-US" sz="1250" dirty="0"/>
          </a:p>
        </p:txBody>
      </p:sp>
      <p:sp>
        <p:nvSpPr>
          <p:cNvPr id="11" name="Text 8"/>
          <p:cNvSpPr/>
          <p:nvPr/>
        </p:nvSpPr>
        <p:spPr>
          <a:xfrm>
            <a:off x="650438" y="6229707"/>
            <a:ext cx="5078254" cy="208121"/>
          </a:xfrm>
          <a:prstGeom prst="rect">
            <a:avLst/>
          </a:prstGeom>
          <a:noFill/>
          <a:ln/>
        </p:spPr>
        <p:txBody>
          <a:bodyPr wrap="none" lIns="0" tIns="0" rIns="0" bIns="0" rtlCol="0" anchor="t"/>
          <a:lstStyle/>
          <a:p>
            <a:pPr marL="0" indent="0" algn="ctr">
              <a:lnSpc>
                <a:spcPts val="1600"/>
              </a:lnSpc>
              <a:buNone/>
            </a:pPr>
            <a:r>
              <a:rPr lang="en-US" sz="1000" dirty="0">
                <a:solidFill>
                  <a:srgbClr val="333F70"/>
                </a:solidFill>
                <a:latin typeface="Open Sans" pitchFamily="34" charset="0"/>
                <a:ea typeface="Open Sans" pitchFamily="34" charset="-122"/>
                <a:cs typeface="Open Sans" pitchFamily="34" charset="-120"/>
              </a:rPr>
              <a:t>Venice establishes first patent law</a:t>
            </a:r>
            <a:endParaRPr lang="en-US" sz="1000" dirty="0"/>
          </a:p>
        </p:txBody>
      </p:sp>
      <p:sp>
        <p:nvSpPr>
          <p:cNvPr id="12" name="Shape 9"/>
          <p:cNvSpPr/>
          <p:nvPr/>
        </p:nvSpPr>
        <p:spPr>
          <a:xfrm>
            <a:off x="5932289" y="6958251"/>
            <a:ext cx="15240" cy="390287"/>
          </a:xfrm>
          <a:prstGeom prst="roundRect">
            <a:avLst>
              <a:gd name="adj" fmla="val 358560"/>
            </a:avLst>
          </a:prstGeom>
          <a:solidFill>
            <a:srgbClr val="BCDBD4"/>
          </a:solidFill>
          <a:ln/>
        </p:spPr>
        <p:txBody>
          <a:bodyPr/>
          <a:lstStyle/>
          <a:p>
            <a:endParaRPr lang="en-US"/>
          </a:p>
        </p:txBody>
      </p:sp>
      <p:sp>
        <p:nvSpPr>
          <p:cNvPr id="13" name="Shape 10"/>
          <p:cNvSpPr/>
          <p:nvPr/>
        </p:nvSpPr>
        <p:spPr>
          <a:xfrm>
            <a:off x="5793581" y="6811923"/>
            <a:ext cx="292656" cy="292656"/>
          </a:xfrm>
          <a:prstGeom prst="roundRect">
            <a:avLst>
              <a:gd name="adj" fmla="val 18672"/>
            </a:avLst>
          </a:prstGeom>
          <a:solidFill>
            <a:srgbClr val="D6F5EE"/>
          </a:solidFill>
          <a:ln w="7620">
            <a:solidFill>
              <a:srgbClr val="BCDBD4"/>
            </a:solidFill>
            <a:prstDash val="solid"/>
          </a:ln>
        </p:spPr>
        <p:txBody>
          <a:bodyPr/>
          <a:lstStyle/>
          <a:p>
            <a:endParaRPr lang="en-US"/>
          </a:p>
        </p:txBody>
      </p:sp>
      <p:sp>
        <p:nvSpPr>
          <p:cNvPr id="14" name="Text 11"/>
          <p:cNvSpPr/>
          <p:nvPr/>
        </p:nvSpPr>
        <p:spPr>
          <a:xfrm>
            <a:off x="5842337" y="6836331"/>
            <a:ext cx="195143" cy="243840"/>
          </a:xfrm>
          <a:prstGeom prst="rect">
            <a:avLst/>
          </a:prstGeom>
          <a:noFill/>
          <a:ln/>
        </p:spPr>
        <p:txBody>
          <a:bodyPr wrap="none" lIns="0" tIns="0" rIns="0" bIns="0" rtlCol="0" anchor="t"/>
          <a:lstStyle/>
          <a:p>
            <a:pPr marL="0" indent="0" algn="ctr">
              <a:lnSpc>
                <a:spcPts val="1500"/>
              </a:lnSpc>
              <a:buNone/>
            </a:pPr>
            <a:r>
              <a:rPr lang="en-US" sz="1500" b="1" dirty="0">
                <a:solidFill>
                  <a:srgbClr val="333F70"/>
                </a:solidFill>
                <a:latin typeface="Unbounded Bold" pitchFamily="34" charset="0"/>
                <a:ea typeface="Unbounded Bold" pitchFamily="34" charset="-122"/>
                <a:cs typeface="Unbounded Bold" pitchFamily="34" charset="-120"/>
              </a:rPr>
              <a:t>2</a:t>
            </a:r>
            <a:endParaRPr lang="en-US" sz="1500" dirty="0"/>
          </a:p>
        </p:txBody>
      </p:sp>
      <p:sp>
        <p:nvSpPr>
          <p:cNvPr id="15" name="Text 12"/>
          <p:cNvSpPr/>
          <p:nvPr/>
        </p:nvSpPr>
        <p:spPr>
          <a:xfrm>
            <a:off x="5126712" y="7478673"/>
            <a:ext cx="1626275" cy="203240"/>
          </a:xfrm>
          <a:prstGeom prst="rect">
            <a:avLst/>
          </a:prstGeom>
          <a:noFill/>
          <a:ln/>
        </p:spPr>
        <p:txBody>
          <a:bodyPr wrap="none" lIns="0" tIns="0" rIns="0" bIns="0" rtlCol="0" anchor="t"/>
          <a:lstStyle/>
          <a:p>
            <a:pPr marL="0" indent="0" algn="ctr">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1787</a:t>
            </a:r>
            <a:endParaRPr lang="en-US" sz="1250" dirty="0"/>
          </a:p>
        </p:txBody>
      </p:sp>
      <p:sp>
        <p:nvSpPr>
          <p:cNvPr id="16" name="Text 13"/>
          <p:cNvSpPr/>
          <p:nvPr/>
        </p:nvSpPr>
        <p:spPr>
          <a:xfrm>
            <a:off x="3400782" y="7759898"/>
            <a:ext cx="5078254" cy="208121"/>
          </a:xfrm>
          <a:prstGeom prst="rect">
            <a:avLst/>
          </a:prstGeom>
          <a:noFill/>
          <a:ln/>
        </p:spPr>
        <p:txBody>
          <a:bodyPr wrap="none" lIns="0" tIns="0" rIns="0" bIns="0" rtlCol="0" anchor="t"/>
          <a:lstStyle/>
          <a:p>
            <a:pPr marL="0" indent="0" algn="ctr">
              <a:lnSpc>
                <a:spcPts val="1600"/>
              </a:lnSpc>
              <a:buNone/>
            </a:pPr>
            <a:r>
              <a:rPr lang="en-US" sz="1000" dirty="0">
                <a:solidFill>
                  <a:srgbClr val="333F70"/>
                </a:solidFill>
                <a:latin typeface="Open Sans" pitchFamily="34" charset="0"/>
                <a:ea typeface="Open Sans" pitchFamily="34" charset="-122"/>
                <a:cs typeface="Open Sans" pitchFamily="34" charset="-120"/>
              </a:rPr>
              <a:t>U.S. Constitution includes IP Clause</a:t>
            </a:r>
            <a:endParaRPr lang="en-US" sz="1000" dirty="0"/>
          </a:p>
        </p:txBody>
      </p:sp>
      <p:sp>
        <p:nvSpPr>
          <p:cNvPr id="17" name="Shape 14"/>
          <p:cNvSpPr/>
          <p:nvPr/>
        </p:nvSpPr>
        <p:spPr>
          <a:xfrm>
            <a:off x="8682752" y="6567964"/>
            <a:ext cx="15240" cy="390287"/>
          </a:xfrm>
          <a:prstGeom prst="roundRect">
            <a:avLst>
              <a:gd name="adj" fmla="val 358560"/>
            </a:avLst>
          </a:prstGeom>
          <a:solidFill>
            <a:srgbClr val="BCDBD4"/>
          </a:solidFill>
          <a:ln/>
        </p:spPr>
        <p:txBody>
          <a:bodyPr/>
          <a:lstStyle/>
          <a:p>
            <a:endParaRPr lang="en-US"/>
          </a:p>
        </p:txBody>
      </p:sp>
      <p:sp>
        <p:nvSpPr>
          <p:cNvPr id="18" name="Shape 15"/>
          <p:cNvSpPr/>
          <p:nvPr/>
        </p:nvSpPr>
        <p:spPr>
          <a:xfrm>
            <a:off x="8544044" y="6811923"/>
            <a:ext cx="292656" cy="292656"/>
          </a:xfrm>
          <a:prstGeom prst="roundRect">
            <a:avLst>
              <a:gd name="adj" fmla="val 18672"/>
            </a:avLst>
          </a:prstGeom>
          <a:solidFill>
            <a:srgbClr val="D6F5EE"/>
          </a:solidFill>
          <a:ln w="7620">
            <a:solidFill>
              <a:srgbClr val="BCDBD4"/>
            </a:solidFill>
            <a:prstDash val="solid"/>
          </a:ln>
        </p:spPr>
        <p:txBody>
          <a:bodyPr/>
          <a:lstStyle/>
          <a:p>
            <a:endParaRPr lang="en-US"/>
          </a:p>
        </p:txBody>
      </p:sp>
      <p:sp>
        <p:nvSpPr>
          <p:cNvPr id="19" name="Text 16"/>
          <p:cNvSpPr/>
          <p:nvPr/>
        </p:nvSpPr>
        <p:spPr>
          <a:xfrm>
            <a:off x="8592800" y="6836331"/>
            <a:ext cx="195143" cy="243840"/>
          </a:xfrm>
          <a:prstGeom prst="rect">
            <a:avLst/>
          </a:prstGeom>
          <a:noFill/>
          <a:ln/>
        </p:spPr>
        <p:txBody>
          <a:bodyPr wrap="none" lIns="0" tIns="0" rIns="0" bIns="0" rtlCol="0" anchor="t"/>
          <a:lstStyle/>
          <a:p>
            <a:pPr marL="0" indent="0" algn="ctr">
              <a:lnSpc>
                <a:spcPts val="1500"/>
              </a:lnSpc>
              <a:buNone/>
            </a:pPr>
            <a:r>
              <a:rPr lang="en-US" sz="1500" b="1" dirty="0">
                <a:solidFill>
                  <a:srgbClr val="333F70"/>
                </a:solidFill>
                <a:latin typeface="Unbounded Bold" pitchFamily="34" charset="0"/>
                <a:ea typeface="Unbounded Bold" pitchFamily="34" charset="-122"/>
                <a:cs typeface="Unbounded Bold" pitchFamily="34" charset="-120"/>
              </a:rPr>
              <a:t>3</a:t>
            </a:r>
            <a:endParaRPr lang="en-US" sz="1500" dirty="0"/>
          </a:p>
        </p:txBody>
      </p:sp>
      <p:sp>
        <p:nvSpPr>
          <p:cNvPr id="20" name="Text 17"/>
          <p:cNvSpPr/>
          <p:nvPr/>
        </p:nvSpPr>
        <p:spPr>
          <a:xfrm>
            <a:off x="7877175" y="5948482"/>
            <a:ext cx="1626275" cy="203240"/>
          </a:xfrm>
          <a:prstGeom prst="rect">
            <a:avLst/>
          </a:prstGeom>
          <a:noFill/>
          <a:ln/>
        </p:spPr>
        <p:txBody>
          <a:bodyPr wrap="none" lIns="0" tIns="0" rIns="0" bIns="0" rtlCol="0" anchor="t"/>
          <a:lstStyle/>
          <a:p>
            <a:pPr marL="0" indent="0" algn="ctr">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1790</a:t>
            </a:r>
            <a:endParaRPr lang="en-US" sz="1250" dirty="0"/>
          </a:p>
        </p:txBody>
      </p:sp>
      <p:sp>
        <p:nvSpPr>
          <p:cNvPr id="21" name="Text 18"/>
          <p:cNvSpPr/>
          <p:nvPr/>
        </p:nvSpPr>
        <p:spPr>
          <a:xfrm>
            <a:off x="6151245" y="6229707"/>
            <a:ext cx="5078254" cy="208121"/>
          </a:xfrm>
          <a:prstGeom prst="rect">
            <a:avLst/>
          </a:prstGeom>
          <a:noFill/>
          <a:ln/>
        </p:spPr>
        <p:txBody>
          <a:bodyPr wrap="none" lIns="0" tIns="0" rIns="0" bIns="0" rtlCol="0" anchor="t"/>
          <a:lstStyle/>
          <a:p>
            <a:pPr marL="0" indent="0" algn="ctr">
              <a:lnSpc>
                <a:spcPts val="1600"/>
              </a:lnSpc>
              <a:buNone/>
            </a:pPr>
            <a:r>
              <a:rPr lang="en-US" sz="1000" dirty="0">
                <a:solidFill>
                  <a:srgbClr val="333F70"/>
                </a:solidFill>
                <a:latin typeface="Open Sans" pitchFamily="34" charset="0"/>
                <a:ea typeface="Open Sans" pitchFamily="34" charset="-122"/>
                <a:cs typeface="Open Sans" pitchFamily="34" charset="-120"/>
              </a:rPr>
              <a:t>First U.S. Patent Act enacted</a:t>
            </a:r>
            <a:endParaRPr lang="en-US" sz="1000" dirty="0"/>
          </a:p>
        </p:txBody>
      </p:sp>
      <p:sp>
        <p:nvSpPr>
          <p:cNvPr id="22" name="Shape 19"/>
          <p:cNvSpPr/>
          <p:nvPr/>
        </p:nvSpPr>
        <p:spPr>
          <a:xfrm>
            <a:off x="11433096" y="6958251"/>
            <a:ext cx="15240" cy="390287"/>
          </a:xfrm>
          <a:prstGeom prst="roundRect">
            <a:avLst>
              <a:gd name="adj" fmla="val 358560"/>
            </a:avLst>
          </a:prstGeom>
          <a:solidFill>
            <a:srgbClr val="BCDBD4"/>
          </a:solidFill>
          <a:ln/>
        </p:spPr>
        <p:txBody>
          <a:bodyPr/>
          <a:lstStyle/>
          <a:p>
            <a:endParaRPr lang="en-US"/>
          </a:p>
        </p:txBody>
      </p:sp>
      <p:sp>
        <p:nvSpPr>
          <p:cNvPr id="23" name="Shape 20"/>
          <p:cNvSpPr/>
          <p:nvPr/>
        </p:nvSpPr>
        <p:spPr>
          <a:xfrm>
            <a:off x="11294388" y="6811923"/>
            <a:ext cx="292656" cy="292656"/>
          </a:xfrm>
          <a:prstGeom prst="roundRect">
            <a:avLst>
              <a:gd name="adj" fmla="val 18672"/>
            </a:avLst>
          </a:prstGeom>
          <a:solidFill>
            <a:srgbClr val="D6F5EE"/>
          </a:solidFill>
          <a:ln w="7620">
            <a:solidFill>
              <a:srgbClr val="BCDBD4"/>
            </a:solidFill>
            <a:prstDash val="solid"/>
          </a:ln>
        </p:spPr>
        <p:txBody>
          <a:bodyPr/>
          <a:lstStyle/>
          <a:p>
            <a:endParaRPr lang="en-US"/>
          </a:p>
        </p:txBody>
      </p:sp>
      <p:sp>
        <p:nvSpPr>
          <p:cNvPr id="24" name="Text 21"/>
          <p:cNvSpPr/>
          <p:nvPr/>
        </p:nvSpPr>
        <p:spPr>
          <a:xfrm>
            <a:off x="11343144" y="6836331"/>
            <a:ext cx="195143" cy="243840"/>
          </a:xfrm>
          <a:prstGeom prst="rect">
            <a:avLst/>
          </a:prstGeom>
          <a:noFill/>
          <a:ln/>
        </p:spPr>
        <p:txBody>
          <a:bodyPr wrap="none" lIns="0" tIns="0" rIns="0" bIns="0" rtlCol="0" anchor="t"/>
          <a:lstStyle/>
          <a:p>
            <a:pPr marL="0" indent="0" algn="ctr">
              <a:lnSpc>
                <a:spcPts val="1500"/>
              </a:lnSpc>
              <a:buNone/>
            </a:pPr>
            <a:r>
              <a:rPr lang="en-US" sz="1500" b="1" dirty="0">
                <a:solidFill>
                  <a:srgbClr val="333F70"/>
                </a:solidFill>
                <a:latin typeface="Unbounded Bold" pitchFamily="34" charset="0"/>
                <a:ea typeface="Unbounded Bold" pitchFamily="34" charset="-122"/>
                <a:cs typeface="Unbounded Bold" pitchFamily="34" charset="-120"/>
              </a:rPr>
              <a:t>4</a:t>
            </a:r>
            <a:endParaRPr lang="en-US" sz="1500" dirty="0"/>
          </a:p>
        </p:txBody>
      </p:sp>
      <p:sp>
        <p:nvSpPr>
          <p:cNvPr id="25" name="Text 22"/>
          <p:cNvSpPr/>
          <p:nvPr/>
        </p:nvSpPr>
        <p:spPr>
          <a:xfrm>
            <a:off x="10627519" y="7478673"/>
            <a:ext cx="1626275" cy="203240"/>
          </a:xfrm>
          <a:prstGeom prst="rect">
            <a:avLst/>
          </a:prstGeom>
          <a:noFill/>
          <a:ln/>
        </p:spPr>
        <p:txBody>
          <a:bodyPr wrap="none" lIns="0" tIns="0" rIns="0" bIns="0" rtlCol="0" anchor="t"/>
          <a:lstStyle/>
          <a:p>
            <a:pPr marL="0" indent="0" algn="ctr">
              <a:lnSpc>
                <a:spcPts val="1600"/>
              </a:lnSpc>
              <a:buNone/>
            </a:pPr>
            <a:r>
              <a:rPr lang="en-US" sz="1250" b="1" dirty="0">
                <a:solidFill>
                  <a:srgbClr val="333F70"/>
                </a:solidFill>
                <a:latin typeface="Unbounded Bold" pitchFamily="34" charset="0"/>
                <a:ea typeface="Unbounded Bold" pitchFamily="34" charset="-122"/>
                <a:cs typeface="Unbounded Bold" pitchFamily="34" charset="-120"/>
              </a:rPr>
              <a:t>Today</a:t>
            </a:r>
            <a:endParaRPr lang="en-US" sz="1250" dirty="0"/>
          </a:p>
        </p:txBody>
      </p:sp>
      <p:sp>
        <p:nvSpPr>
          <p:cNvPr id="26" name="Text 23"/>
          <p:cNvSpPr/>
          <p:nvPr/>
        </p:nvSpPr>
        <p:spPr>
          <a:xfrm>
            <a:off x="8901589" y="7759898"/>
            <a:ext cx="5078254" cy="208121"/>
          </a:xfrm>
          <a:prstGeom prst="rect">
            <a:avLst/>
          </a:prstGeom>
          <a:noFill/>
          <a:ln/>
        </p:spPr>
        <p:txBody>
          <a:bodyPr wrap="none" lIns="0" tIns="0" rIns="0" bIns="0" rtlCol="0" anchor="t"/>
          <a:lstStyle/>
          <a:p>
            <a:pPr marL="0" indent="0" algn="ctr">
              <a:lnSpc>
                <a:spcPts val="1600"/>
              </a:lnSpc>
              <a:buNone/>
            </a:pPr>
            <a:r>
              <a:rPr lang="en-US" sz="1000" dirty="0">
                <a:solidFill>
                  <a:srgbClr val="333F70"/>
                </a:solidFill>
                <a:latin typeface="Open Sans" pitchFamily="34" charset="0"/>
                <a:ea typeface="Open Sans" pitchFamily="34" charset="-122"/>
                <a:cs typeface="Open Sans" pitchFamily="34" charset="-120"/>
              </a:rPr>
              <a:t>Global IP framework drives innovation</a:t>
            </a:r>
            <a:endParaRPr lang="en-US" sz="1000" dirty="0"/>
          </a:p>
        </p:txBody>
      </p:sp>
      <p:sp>
        <p:nvSpPr>
          <p:cNvPr id="27" name="Text 24"/>
          <p:cNvSpPr/>
          <p:nvPr/>
        </p:nvSpPr>
        <p:spPr>
          <a:xfrm>
            <a:off x="715566" y="8260675"/>
            <a:ext cx="13394412" cy="416243"/>
          </a:xfrm>
          <a:prstGeom prst="rect">
            <a:avLst/>
          </a:prstGeom>
          <a:noFill/>
          <a:ln/>
        </p:spPr>
        <p:txBody>
          <a:bodyPr wrap="square" lIns="0" tIns="0" rIns="0" bIns="0" rtlCol="0" anchor="t"/>
          <a:lstStyle/>
          <a:p>
            <a:pPr marL="0" indent="0" algn="l">
              <a:lnSpc>
                <a:spcPts val="1600"/>
              </a:lnSpc>
              <a:buNone/>
            </a:pPr>
            <a:r>
              <a:rPr lang="en-US" sz="1000" b="1" dirty="0">
                <a:solidFill>
                  <a:srgbClr val="333F70"/>
                </a:solidFill>
                <a:latin typeface="Open Sans" pitchFamily="34" charset="0"/>
                <a:ea typeface="Open Sans" pitchFamily="34" charset="-122"/>
                <a:cs typeface="Open Sans" pitchFamily="34" charset="-120"/>
              </a:rPr>
              <a:t>Strategic Protection:</a:t>
            </a:r>
            <a:r>
              <a:rPr lang="en-US" sz="1000" dirty="0">
                <a:solidFill>
                  <a:srgbClr val="333F70"/>
                </a:solidFill>
                <a:latin typeface="Open Sans" pitchFamily="34" charset="0"/>
                <a:ea typeface="Open Sans" pitchFamily="34" charset="-122"/>
                <a:cs typeface="Open Sans" pitchFamily="34" charset="-120"/>
              </a:rPr>
              <a:t> Coca-Cola famously chose to protect its formula as a trade secret rather than patenting it. Whilst patents expire after 20 years, trade secrets can last indefinitely—provided they remain confidential. This strategic decision has kept the formula secret for over 130 years.</a:t>
            </a:r>
            <a:endParaRPr lang="en-US" sz="1000" dirty="0"/>
          </a:p>
        </p:txBody>
      </p:sp>
      <p:sp>
        <p:nvSpPr>
          <p:cNvPr id="28" name="Shape 25"/>
          <p:cNvSpPr/>
          <p:nvPr/>
        </p:nvSpPr>
        <p:spPr>
          <a:xfrm>
            <a:off x="520422" y="8114348"/>
            <a:ext cx="15240" cy="708898"/>
          </a:xfrm>
          <a:prstGeom prst="rect">
            <a:avLst/>
          </a:prstGeom>
          <a:solidFill>
            <a:srgbClr val="26A688"/>
          </a:solidFill>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7240" y="535186"/>
            <a:ext cx="9229249" cy="607338"/>
          </a:xfrm>
          <a:prstGeom prst="rect">
            <a:avLst/>
          </a:prstGeom>
          <a:noFill/>
          <a:ln/>
        </p:spPr>
        <p:txBody>
          <a:bodyPr wrap="none" lIns="0" tIns="0" rIns="0" bIns="0" rtlCol="0" anchor="t"/>
          <a:lstStyle/>
          <a:p>
            <a:pPr marL="0" indent="0" algn="l">
              <a:lnSpc>
                <a:spcPts val="4750"/>
              </a:lnSpc>
              <a:buNone/>
            </a:pPr>
            <a:r>
              <a:rPr lang="en-US" sz="3800" b="1" dirty="0">
                <a:solidFill>
                  <a:srgbClr val="333F70"/>
                </a:solidFill>
                <a:latin typeface="Unbounded Bold" pitchFamily="34" charset="0"/>
                <a:ea typeface="Unbounded Bold" pitchFamily="34" charset="-122"/>
                <a:cs typeface="Unbounded Bold" pitchFamily="34" charset="-120"/>
              </a:rPr>
              <a:t>Legal Rights and Enforcement</a:t>
            </a:r>
            <a:endParaRPr lang="en-US" sz="3800" dirty="0"/>
          </a:p>
        </p:txBody>
      </p:sp>
      <p:sp>
        <p:nvSpPr>
          <p:cNvPr id="3" name="Text 1"/>
          <p:cNvSpPr/>
          <p:nvPr/>
        </p:nvSpPr>
        <p:spPr>
          <a:xfrm>
            <a:off x="777240" y="1531144"/>
            <a:ext cx="13075920" cy="932617"/>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Intellectual property rights are only as strong as their enforcement mechanisms. Both copyright and patent holders possess powerful legal tools to protect their creations and prevent unauthorised use. Understanding these rights empowers creators to defend their work whilst respecting others' intellectual property.</a:t>
            </a:r>
            <a:endParaRPr lang="en-US" sz="1500" dirty="0"/>
          </a:p>
        </p:txBody>
      </p:sp>
      <p:sp>
        <p:nvSpPr>
          <p:cNvPr id="4" name="Shape 2"/>
          <p:cNvSpPr/>
          <p:nvPr/>
        </p:nvSpPr>
        <p:spPr>
          <a:xfrm>
            <a:off x="777240" y="2682359"/>
            <a:ext cx="6440805" cy="2408873"/>
          </a:xfrm>
          <a:prstGeom prst="roundRect">
            <a:avLst>
              <a:gd name="adj" fmla="val 3388"/>
            </a:avLst>
          </a:prstGeom>
          <a:solidFill>
            <a:srgbClr val="FFFFFF"/>
          </a:solidFill>
          <a:ln w="22860">
            <a:solidFill>
              <a:srgbClr val="BCDBD4"/>
            </a:solidFill>
            <a:prstDash val="solid"/>
          </a:ln>
        </p:spPr>
        <p:txBody>
          <a:bodyPr/>
          <a:lstStyle/>
          <a:p>
            <a:endParaRPr lang="en-US"/>
          </a:p>
        </p:txBody>
      </p:sp>
      <p:sp>
        <p:nvSpPr>
          <p:cNvPr id="5" name="Text 3"/>
          <p:cNvSpPr/>
          <p:nvPr/>
        </p:nvSpPr>
        <p:spPr>
          <a:xfrm>
            <a:off x="994410" y="2899529"/>
            <a:ext cx="3610451" cy="303609"/>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Copyright Enforcement</a:t>
            </a:r>
            <a:endParaRPr lang="en-US" sz="1900" dirty="0"/>
          </a:p>
        </p:txBody>
      </p:sp>
      <p:sp>
        <p:nvSpPr>
          <p:cNvPr id="6" name="Text 4"/>
          <p:cNvSpPr/>
          <p:nvPr/>
        </p:nvSpPr>
        <p:spPr>
          <a:xfrm>
            <a:off x="994410" y="3319701"/>
            <a:ext cx="6006465" cy="1554361"/>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Copyright owners can initiate legal action against infringers to halt unauthorised copying, distribution, or performance of their work. Remedies include injunctions, monetary damages, and in severe cases, criminal penalties. The Digital Millennium Copyright Act provides additional protections for online content.</a:t>
            </a:r>
            <a:endParaRPr lang="en-US" sz="1500" dirty="0"/>
          </a:p>
        </p:txBody>
      </p:sp>
      <p:sp>
        <p:nvSpPr>
          <p:cNvPr id="7" name="Shape 5"/>
          <p:cNvSpPr/>
          <p:nvPr/>
        </p:nvSpPr>
        <p:spPr>
          <a:xfrm>
            <a:off x="7412355" y="2682359"/>
            <a:ext cx="6440805" cy="2408873"/>
          </a:xfrm>
          <a:prstGeom prst="roundRect">
            <a:avLst>
              <a:gd name="adj" fmla="val 3388"/>
            </a:avLst>
          </a:prstGeom>
          <a:solidFill>
            <a:srgbClr val="FFFFFF"/>
          </a:solidFill>
          <a:ln w="22860">
            <a:solidFill>
              <a:srgbClr val="BCDBD4"/>
            </a:solidFill>
            <a:prstDash val="solid"/>
          </a:ln>
        </p:spPr>
        <p:txBody>
          <a:bodyPr/>
          <a:lstStyle/>
          <a:p>
            <a:endParaRPr lang="en-US"/>
          </a:p>
        </p:txBody>
      </p:sp>
      <p:sp>
        <p:nvSpPr>
          <p:cNvPr id="8" name="Text 6"/>
          <p:cNvSpPr/>
          <p:nvPr/>
        </p:nvSpPr>
        <p:spPr>
          <a:xfrm>
            <a:off x="7629525" y="2899529"/>
            <a:ext cx="2600563" cy="303609"/>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Patent Litigation</a:t>
            </a:r>
            <a:endParaRPr lang="en-US" sz="1900" dirty="0"/>
          </a:p>
        </p:txBody>
      </p:sp>
      <p:sp>
        <p:nvSpPr>
          <p:cNvPr id="9" name="Text 7"/>
          <p:cNvSpPr/>
          <p:nvPr/>
        </p:nvSpPr>
        <p:spPr>
          <a:xfrm>
            <a:off x="7629525" y="3319701"/>
            <a:ext cx="6006465" cy="1554361"/>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Patent holders can sue to prevent others from exploiting their invention without permission. Patent litigation can result in substantial damages, especially for wilful infringement. Courts may award treble damages and attorney's fees in cases of intentional violation.</a:t>
            </a:r>
            <a:endParaRPr lang="en-US" sz="1500" dirty="0"/>
          </a:p>
        </p:txBody>
      </p:sp>
      <p:sp>
        <p:nvSpPr>
          <p:cNvPr id="10" name="Shape 8"/>
          <p:cNvSpPr/>
          <p:nvPr/>
        </p:nvSpPr>
        <p:spPr>
          <a:xfrm>
            <a:off x="777240" y="5285542"/>
            <a:ext cx="6440805" cy="2408873"/>
          </a:xfrm>
          <a:prstGeom prst="roundRect">
            <a:avLst>
              <a:gd name="adj" fmla="val 3388"/>
            </a:avLst>
          </a:prstGeom>
          <a:solidFill>
            <a:srgbClr val="FFFFFF"/>
          </a:solidFill>
          <a:ln w="22860">
            <a:solidFill>
              <a:srgbClr val="BCDBD4"/>
            </a:solidFill>
            <a:prstDash val="solid"/>
          </a:ln>
        </p:spPr>
        <p:txBody>
          <a:bodyPr/>
          <a:lstStyle/>
          <a:p>
            <a:endParaRPr lang="en-US"/>
          </a:p>
        </p:txBody>
      </p:sp>
      <p:sp>
        <p:nvSpPr>
          <p:cNvPr id="11" name="Text 9"/>
          <p:cNvSpPr/>
          <p:nvPr/>
        </p:nvSpPr>
        <p:spPr>
          <a:xfrm>
            <a:off x="994410" y="5502712"/>
            <a:ext cx="3510677" cy="303609"/>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Licensing and Transfer</a:t>
            </a:r>
            <a:endParaRPr lang="en-US" sz="1900" dirty="0"/>
          </a:p>
        </p:txBody>
      </p:sp>
      <p:sp>
        <p:nvSpPr>
          <p:cNvPr id="12" name="Text 10"/>
          <p:cNvSpPr/>
          <p:nvPr/>
        </p:nvSpPr>
        <p:spPr>
          <a:xfrm>
            <a:off x="994410" y="5922883"/>
            <a:ext cx="6006465" cy="1554361"/>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Both patents and copyrights represent valuable assets that can be licensed or sold. Licensing allows others to use IP whilst the owner retains ownership. Transfers convey full rights to a new owner. These mechanisms create markets for innovation and creative works.</a:t>
            </a:r>
            <a:endParaRPr lang="en-US" sz="1500" dirty="0"/>
          </a:p>
        </p:txBody>
      </p:sp>
      <p:sp>
        <p:nvSpPr>
          <p:cNvPr id="13" name="Shape 11"/>
          <p:cNvSpPr/>
          <p:nvPr/>
        </p:nvSpPr>
        <p:spPr>
          <a:xfrm>
            <a:off x="7412355" y="5285542"/>
            <a:ext cx="6440805" cy="2408873"/>
          </a:xfrm>
          <a:prstGeom prst="roundRect">
            <a:avLst>
              <a:gd name="adj" fmla="val 3388"/>
            </a:avLst>
          </a:prstGeom>
          <a:solidFill>
            <a:srgbClr val="FFFFFF"/>
          </a:solidFill>
          <a:ln w="22860">
            <a:solidFill>
              <a:srgbClr val="BCDBD4"/>
            </a:solidFill>
            <a:prstDash val="solid"/>
          </a:ln>
        </p:spPr>
        <p:txBody>
          <a:bodyPr/>
          <a:lstStyle/>
          <a:p>
            <a:endParaRPr lang="en-US"/>
          </a:p>
        </p:txBody>
      </p:sp>
      <p:sp>
        <p:nvSpPr>
          <p:cNvPr id="14" name="Text 12"/>
          <p:cNvSpPr/>
          <p:nvPr/>
        </p:nvSpPr>
        <p:spPr>
          <a:xfrm>
            <a:off x="7629525" y="5502712"/>
            <a:ext cx="4044077" cy="303609"/>
          </a:xfrm>
          <a:prstGeom prst="rect">
            <a:avLst/>
          </a:prstGeom>
          <a:noFill/>
          <a:ln/>
        </p:spPr>
        <p:txBody>
          <a:bodyPr wrap="none" lIns="0" tIns="0" rIns="0" bIns="0" rtlCol="0" anchor="t"/>
          <a:lstStyle/>
          <a:p>
            <a:pPr marL="0" indent="0" algn="l">
              <a:lnSpc>
                <a:spcPts val="2350"/>
              </a:lnSpc>
              <a:buNone/>
            </a:pPr>
            <a:r>
              <a:rPr lang="en-US" sz="1900" b="1" dirty="0">
                <a:solidFill>
                  <a:srgbClr val="333F70"/>
                </a:solidFill>
                <a:latin typeface="Unbounded Bold" pitchFamily="34" charset="0"/>
                <a:ea typeface="Unbounded Bold" pitchFamily="34" charset="-122"/>
                <a:cs typeface="Unbounded Bold" pitchFamily="34" charset="-120"/>
              </a:rPr>
              <a:t>Public Knowledge Benefits</a:t>
            </a:r>
            <a:endParaRPr lang="en-US" sz="1900" dirty="0"/>
          </a:p>
        </p:txBody>
      </p:sp>
      <p:sp>
        <p:nvSpPr>
          <p:cNvPr id="15" name="Text 13"/>
          <p:cNvSpPr/>
          <p:nvPr/>
        </p:nvSpPr>
        <p:spPr>
          <a:xfrm>
            <a:off x="7629525" y="5922883"/>
            <a:ext cx="6006465" cy="1554361"/>
          </a:xfrm>
          <a:prstGeom prst="rect">
            <a:avLst/>
          </a:prstGeom>
          <a:noFill/>
          <a:ln/>
        </p:spPr>
        <p:txBody>
          <a:bodyPr wrap="square" lIns="0" tIns="0" rIns="0" bIns="0" rtlCol="0" anchor="t"/>
          <a:lstStyle/>
          <a:p>
            <a:pPr marL="0" indent="0" algn="l">
              <a:lnSpc>
                <a:spcPts val="2400"/>
              </a:lnSpc>
              <a:buNone/>
            </a:pPr>
            <a:r>
              <a:rPr lang="en-US" sz="1500" dirty="0">
                <a:solidFill>
                  <a:srgbClr val="333F70"/>
                </a:solidFill>
                <a:latin typeface="Open Sans" pitchFamily="34" charset="0"/>
                <a:ea typeface="Open Sans" pitchFamily="34" charset="-122"/>
                <a:cs typeface="Open Sans" pitchFamily="34" charset="-120"/>
              </a:rPr>
              <a:t>Patent applications are published 18 months after filing, making technical information publicly available. Once protection expires, inventions enter the public domain, enabling others to build upon previous innovations. This balance promotes both private incentives and collective progress.</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1616</Words>
  <Application>Microsoft Office PowerPoint</Application>
  <PresentationFormat>Custom</PresentationFormat>
  <Paragraphs>125</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Unbounded Bold</vt:lpstr>
      <vt:lpstr>Arial</vt:lpstr>
      <vt:lpstr>Open Sans</vt:lpstr>
      <vt:lpstr>Unbounded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Swikar Jadhav</dc:creator>
  <cp:lastModifiedBy>Rajvardhan Deshmukh</cp:lastModifiedBy>
  <cp:revision>3</cp:revision>
  <dcterms:created xsi:type="dcterms:W3CDTF">2025-10-12T16:29:50Z</dcterms:created>
  <dcterms:modified xsi:type="dcterms:W3CDTF">2025-10-25T16:08:42Z</dcterms:modified>
</cp:coreProperties>
</file>